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</p:sldMasterIdLst>
  <p:notesMasterIdLst>
    <p:notesMasterId r:id="rId22"/>
  </p:notesMasterIdLst>
  <p:sldIdLst>
    <p:sldId id="283" r:id="rId5"/>
    <p:sldId id="313" r:id="rId6"/>
    <p:sldId id="286" r:id="rId7"/>
    <p:sldId id="287" r:id="rId8"/>
    <p:sldId id="329" r:id="rId9"/>
    <p:sldId id="288" r:id="rId10"/>
    <p:sldId id="291" r:id="rId11"/>
    <p:sldId id="330" r:id="rId12"/>
    <p:sldId id="292" r:id="rId13"/>
    <p:sldId id="294" r:id="rId14"/>
    <p:sldId id="295" r:id="rId15"/>
    <p:sldId id="331" r:id="rId16"/>
    <p:sldId id="297" r:id="rId17"/>
    <p:sldId id="299" r:id="rId18"/>
    <p:sldId id="300" r:id="rId19"/>
    <p:sldId id="332" r:id="rId20"/>
    <p:sldId id="32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17472-0D8D-144B-895E-D603DD9D978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5C1D3-208F-0644-90AE-FCA05A2E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 and Have them Fill Out</a:t>
            </a:r>
            <a:r>
              <a:rPr lang="en-US" baseline="0" dirty="0" smtClean="0"/>
              <a:t> the Periodic Table Showing Charges.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5C1D3-208F-0644-90AE-FCA05A2E4D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9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ECB8151-1F03-4FE9-8E4E-872809792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3598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75B17-E885-4CB2-9DB7-A680C6499D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8014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BF4B751-ADD8-4AF2-940A-2DC86A5EF9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2645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7950C-20B2-4D8A-8DC2-95D5989497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0924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EE8142F-8182-4F25-B51A-E3A2E68904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4306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6CB6E-27B0-4144-A075-1193CF2524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2728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D0575-25CE-40A2-A188-3CD68C503B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646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CF689-5B78-4887-9AE8-C0F56D94C5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3046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75A43-2304-49BC-954D-FF09F4C15D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2501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2D61A36-55CD-48A9-A7D1-09CB69D38F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683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23604-D731-4012-9808-829613C142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5552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D7489C29-622A-47C4-8BE9-120307B31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771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8734" y="3276600"/>
            <a:ext cx="7989752" cy="590321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4400" dirty="0" smtClean="0"/>
              <a:t>Periodic Trends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71698"/>
            <a:ext cx="7989752" cy="108332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Ionization Energy Trend</a:t>
            </a:r>
          </a:p>
        </p:txBody>
      </p:sp>
      <p:pic>
        <p:nvPicPr>
          <p:cNvPr id="49156" name="Picture 4" descr="periodi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2514600"/>
            <a:ext cx="7010400" cy="4137025"/>
          </a:xfrm>
          <a:noFill/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 rot="-5381901">
            <a:off x="-1997075" y="3597275"/>
            <a:ext cx="4878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Ionization Energy Decreases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838200" y="2438400"/>
            <a:ext cx="0" cy="358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057400" y="1524000"/>
            <a:ext cx="525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Ionization Energy Increases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2057400" y="2286000"/>
            <a:ext cx="525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utoUpdateAnimBg="0"/>
      <p:bldP spid="49158" grpId="0" animBg="1"/>
      <p:bldP spid="49159" grpId="0" autoUpdateAnimBg="0"/>
      <p:bldP spid="491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Ionization Energy Trend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Period Trend: </a:t>
            </a:r>
            <a:r>
              <a:rPr lang="en-US" sz="2800" u="sng" dirty="0" smtClean="0"/>
              <a:t>increase</a:t>
            </a:r>
            <a:r>
              <a:rPr lang="en-US" sz="2800" dirty="0" smtClean="0"/>
              <a:t> left to right</a:t>
            </a:r>
          </a:p>
          <a:p>
            <a:pPr lvl="1" eaLnBrk="1" hangingPunct="1">
              <a:defRPr/>
            </a:pPr>
            <a:r>
              <a:rPr lang="en-US" sz="2800" dirty="0" smtClean="0"/>
              <a:t>more </a:t>
            </a:r>
            <a:r>
              <a:rPr lang="en-US" sz="2800" dirty="0"/>
              <a:t>e</a:t>
            </a:r>
            <a:r>
              <a:rPr lang="en-US" sz="2800" baseline="30000" dirty="0"/>
              <a:t>-</a:t>
            </a:r>
            <a:r>
              <a:rPr lang="en-US" sz="2800" dirty="0" smtClean="0"/>
              <a:t> as you move right in an energy level</a:t>
            </a:r>
          </a:p>
          <a:p>
            <a:pPr lvl="1" eaLnBrk="1" hangingPunct="1">
              <a:defRPr/>
            </a:pPr>
            <a:r>
              <a:rPr lang="en-US" sz="2800" dirty="0" smtClean="0"/>
              <a:t>More </a:t>
            </a:r>
            <a:r>
              <a:rPr lang="en-US" sz="2800" dirty="0"/>
              <a:t>e</a:t>
            </a:r>
            <a:r>
              <a:rPr lang="en-US" sz="2800" baseline="30000" dirty="0"/>
              <a:t>-</a:t>
            </a:r>
            <a:r>
              <a:rPr lang="en-US" sz="2800" dirty="0" smtClean="0"/>
              <a:t> =harder to remove</a:t>
            </a:r>
          </a:p>
          <a:p>
            <a:pPr eaLnBrk="1" hangingPunct="1">
              <a:defRPr/>
            </a:pPr>
            <a:r>
              <a:rPr lang="en-US" sz="2800" dirty="0" smtClean="0"/>
              <a:t>Group Trend: </a:t>
            </a:r>
            <a:r>
              <a:rPr lang="en-US" sz="2800" u="sng" dirty="0" smtClean="0"/>
              <a:t>decrease</a:t>
            </a:r>
            <a:r>
              <a:rPr lang="en-US" sz="2800" dirty="0" smtClean="0"/>
              <a:t> down a group</a:t>
            </a:r>
          </a:p>
          <a:p>
            <a:pPr lvl="1" eaLnBrk="1" hangingPunct="1">
              <a:defRPr/>
            </a:pPr>
            <a:r>
              <a:rPr lang="en-US" sz="2800" dirty="0" smtClean="0"/>
              <a:t>Higher energy levels means e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farther from nucleus </a:t>
            </a:r>
            <a:r>
              <a:rPr lang="en-US" sz="2800" dirty="0"/>
              <a:t>=</a:t>
            </a:r>
            <a:r>
              <a:rPr lang="en-US" sz="2800" dirty="0" smtClean="0"/>
              <a:t> less energy to remove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Use your periodic table to determine which has a </a:t>
            </a:r>
            <a:r>
              <a:rPr lang="en-US" sz="3600" u="sng" dirty="0" smtClean="0">
                <a:effectLst/>
              </a:rPr>
              <a:t>larger ionization energy</a:t>
            </a:r>
            <a:r>
              <a:rPr lang="en-US" sz="3600" dirty="0" smtClean="0">
                <a:effectLst/>
              </a:rPr>
              <a:t>:</a:t>
            </a:r>
          </a:p>
          <a:p>
            <a:r>
              <a:rPr lang="en-US" sz="3600" dirty="0" smtClean="0">
                <a:effectLst/>
              </a:rPr>
              <a:t>A) K or </a:t>
            </a:r>
            <a:r>
              <a:rPr lang="en-US" sz="3600" dirty="0" err="1" smtClean="0">
                <a:effectLst/>
              </a:rPr>
              <a:t>Rb</a:t>
            </a:r>
            <a:endParaRPr lang="en-US" sz="3600" dirty="0" smtClean="0">
              <a:effectLst/>
            </a:endParaRPr>
          </a:p>
          <a:p>
            <a:r>
              <a:rPr lang="en-US" sz="3600" dirty="0" smtClean="0">
                <a:effectLst/>
              </a:rPr>
              <a:t>B) B or F</a:t>
            </a:r>
          </a:p>
          <a:p>
            <a:r>
              <a:rPr lang="en-US" sz="3600" dirty="0" smtClean="0">
                <a:effectLst/>
              </a:rPr>
              <a:t>C) C or Si</a:t>
            </a:r>
            <a:endParaRPr lang="en-US" sz="3600" dirty="0">
              <a:effectLst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Electronegativity Trend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 smtClean="0"/>
              <a:t>Electronegativity: ability of an element to attract </a:t>
            </a:r>
            <a:r>
              <a:rPr lang="en-US" sz="6000" dirty="0"/>
              <a:t>e</a:t>
            </a:r>
            <a:r>
              <a:rPr lang="en-US" sz="6000" baseline="30000" dirty="0"/>
              <a:t>-</a:t>
            </a:r>
            <a:r>
              <a:rPr lang="en-US" sz="6000" dirty="0" smtClean="0"/>
              <a:t> to itself</a:t>
            </a:r>
            <a:endParaRPr lang="en-US" sz="4400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Electronegativity Trend</a:t>
            </a:r>
          </a:p>
        </p:txBody>
      </p:sp>
      <p:pic>
        <p:nvPicPr>
          <p:cNvPr id="54276" name="Picture 4" descr="periodi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61356" y="2500313"/>
            <a:ext cx="5229225" cy="3086100"/>
          </a:xfrm>
          <a:noFill/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 rot="-5381901">
            <a:off x="-2149475" y="3673475"/>
            <a:ext cx="4878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Electonegativity Decreases</a:t>
            </a: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685800" y="2514600"/>
            <a:ext cx="0" cy="358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057400" y="1524000"/>
            <a:ext cx="525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Electronegativity Increases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057400" y="2286000"/>
            <a:ext cx="525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utoUpdateAnimBg="0"/>
      <p:bldP spid="54278" grpId="0" animBg="1"/>
      <p:bldP spid="54279" grpId="0" autoUpdateAnimBg="0"/>
      <p:bldP spid="542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Electronegativity Trend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000" dirty="0" smtClean="0"/>
              <a:t>Period trend: </a:t>
            </a:r>
            <a:r>
              <a:rPr lang="en-US" sz="4000" u="sng" dirty="0" smtClean="0"/>
              <a:t>increase</a:t>
            </a:r>
            <a:r>
              <a:rPr lang="en-US" sz="4000" dirty="0" smtClean="0"/>
              <a:t> left to right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4000" dirty="0" smtClean="0"/>
              <a:t>Metals lose </a:t>
            </a:r>
            <a:r>
              <a:rPr lang="en-US" sz="4000" dirty="0"/>
              <a:t>e</a:t>
            </a:r>
            <a:r>
              <a:rPr lang="en-US" sz="4000" baseline="30000" dirty="0"/>
              <a:t>- </a:t>
            </a:r>
            <a:r>
              <a:rPr lang="en-US" sz="4000" dirty="0" smtClean="0"/>
              <a:t>: low electronegativity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4000" dirty="0" smtClean="0"/>
              <a:t>Non-metals gain e</a:t>
            </a:r>
            <a:r>
              <a:rPr lang="en-US" sz="4000" baseline="30000" dirty="0" smtClean="0"/>
              <a:t>- </a:t>
            </a:r>
            <a:r>
              <a:rPr lang="en-US" sz="4000" dirty="0" smtClean="0"/>
              <a:t>: high electronegativity </a:t>
            </a:r>
          </a:p>
          <a:p>
            <a:pPr eaLnBrk="1" hangingPunct="1">
              <a:defRPr/>
            </a:pPr>
            <a:r>
              <a:rPr lang="en-US" sz="4000" dirty="0"/>
              <a:t>Group trend: </a:t>
            </a:r>
            <a:r>
              <a:rPr lang="en-US" sz="4000" u="sng" dirty="0"/>
              <a:t>decrease</a:t>
            </a:r>
            <a:r>
              <a:rPr lang="en-US" sz="4000" dirty="0"/>
              <a:t> down a group</a:t>
            </a:r>
          </a:p>
          <a:p>
            <a:pPr lvl="1" eaLnBrk="1" hangingPunct="1">
              <a:defRPr/>
            </a:pPr>
            <a:r>
              <a:rPr lang="en-US" sz="4000" dirty="0"/>
              <a:t>higher level e</a:t>
            </a:r>
            <a:r>
              <a:rPr lang="en-US" sz="4000" baseline="30000" dirty="0"/>
              <a:t>-</a:t>
            </a:r>
            <a:r>
              <a:rPr lang="en-US" sz="4000" dirty="0"/>
              <a:t> are farther from nucleus </a:t>
            </a:r>
            <a:r>
              <a:rPr lang="en-US" sz="4000" dirty="0" smtClean="0"/>
              <a:t>so weaker </a:t>
            </a:r>
            <a:r>
              <a:rPr lang="en-US" sz="4000" dirty="0"/>
              <a:t>attraction for e</a:t>
            </a:r>
            <a:r>
              <a:rPr lang="en-US" sz="4000" baseline="30000" dirty="0"/>
              <a:t>-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Use your periodic table to determine which has a </a:t>
            </a:r>
            <a:r>
              <a:rPr lang="en-US" sz="3600" u="sng" dirty="0" smtClean="0">
                <a:effectLst/>
              </a:rPr>
              <a:t>smaller electronegativity</a:t>
            </a:r>
            <a:r>
              <a:rPr lang="en-US" sz="3600" dirty="0" smtClean="0">
                <a:effectLst/>
              </a:rPr>
              <a:t>:</a:t>
            </a:r>
          </a:p>
          <a:p>
            <a:r>
              <a:rPr lang="en-US" sz="3600" dirty="0" smtClean="0">
                <a:effectLst/>
              </a:rPr>
              <a:t>A) Li or Cs</a:t>
            </a:r>
          </a:p>
          <a:p>
            <a:r>
              <a:rPr lang="en-US" sz="3600" dirty="0" smtClean="0">
                <a:effectLst/>
              </a:rPr>
              <a:t>B) P or </a:t>
            </a:r>
            <a:r>
              <a:rPr lang="en-US" sz="3600" dirty="0" err="1" smtClean="0">
                <a:effectLst/>
              </a:rPr>
              <a:t>Cl</a:t>
            </a:r>
            <a:endParaRPr lang="en-US" sz="3600" dirty="0" smtClean="0">
              <a:effectLst/>
            </a:endParaRPr>
          </a:p>
          <a:p>
            <a:r>
              <a:rPr lang="en-US" sz="3600" dirty="0" smtClean="0">
                <a:effectLst/>
              </a:rPr>
              <a:t>C) C or F</a:t>
            </a:r>
            <a:endParaRPr lang="en-US" sz="3600" dirty="0">
              <a:effectLst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Ticket Out the Door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4400" dirty="0" smtClean="0"/>
              <a:t>1) </a:t>
            </a:r>
            <a:r>
              <a:rPr lang="en-US" sz="4400" dirty="0"/>
              <a:t>Which element has a larger electronegativity: Na or Cs? </a:t>
            </a:r>
            <a:r>
              <a:rPr lang="en-US" sz="4400" b="1" u="sng" dirty="0"/>
              <a:t>Why?</a:t>
            </a:r>
          </a:p>
          <a:p>
            <a:pPr>
              <a:defRPr/>
            </a:pPr>
            <a:r>
              <a:rPr lang="en-US" sz="4400" dirty="0"/>
              <a:t>2</a:t>
            </a:r>
            <a:r>
              <a:rPr lang="en-US" sz="4400" dirty="0" smtClean="0"/>
              <a:t>) Which element has a bigger radius: Ca or Br? </a:t>
            </a:r>
            <a:r>
              <a:rPr lang="en-US" sz="4400" b="1" u="sng" dirty="0" smtClean="0"/>
              <a:t>Why?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smtClean="0"/>
              <a:t>Objective: describe trends in ionization energy, electronegativity, atomic radius, and ions</a:t>
            </a:r>
          </a:p>
          <a:p>
            <a:pPr>
              <a:defRPr/>
            </a:pPr>
            <a:endParaRPr lang="en-US" sz="5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Atomic Radius Trend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Atomic radius: ½ diameter of an atom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pic>
        <p:nvPicPr>
          <p:cNvPr id="4" name="Picture 8" descr="Atomic Radius Variation in the Periodic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23107"/>
            <a:ext cx="7341441" cy="433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Atomic Radius Trend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Period trend: radius </a:t>
            </a:r>
            <a:r>
              <a:rPr lang="en-US" sz="3200" u="sng" dirty="0" smtClean="0"/>
              <a:t>decreases</a:t>
            </a:r>
            <a:r>
              <a:rPr lang="en-US" sz="3200" dirty="0" smtClean="0"/>
              <a:t> as you go left to right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/>
              <a:t> Increasing # of p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in energy level causes p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to pull e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 in closer to nucleus, shrinks atom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Group trend: </a:t>
            </a:r>
            <a:r>
              <a:rPr lang="en-US" sz="3200" u="sng" dirty="0" smtClean="0"/>
              <a:t>increase</a:t>
            </a:r>
            <a:r>
              <a:rPr lang="en-US" sz="3200" dirty="0" smtClean="0"/>
              <a:t> going down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/>
              <a:t>e</a:t>
            </a:r>
            <a:r>
              <a:rPr lang="en-US" sz="3200" baseline="30000" dirty="0" smtClean="0"/>
              <a:t>_</a:t>
            </a:r>
            <a:r>
              <a:rPr lang="en-US" sz="3200" dirty="0" smtClean="0"/>
              <a:t> must go into higher orbitals = bigger atom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4000" dirty="0" smtClean="0">
                <a:effectLst/>
              </a:rPr>
              <a:t>Use your periodic table to determine which has a </a:t>
            </a:r>
            <a:r>
              <a:rPr lang="en-US" sz="4000" u="sng" dirty="0" smtClean="0">
                <a:effectLst/>
              </a:rPr>
              <a:t>larger radius</a:t>
            </a:r>
            <a:r>
              <a:rPr lang="en-US" sz="4000" dirty="0" smtClean="0">
                <a:effectLst/>
              </a:rPr>
              <a:t>:</a:t>
            </a:r>
          </a:p>
          <a:p>
            <a:r>
              <a:rPr lang="en-US" sz="4000" dirty="0" smtClean="0">
                <a:effectLst/>
              </a:rPr>
              <a:t>A) K or </a:t>
            </a:r>
            <a:r>
              <a:rPr lang="en-US" sz="4000" dirty="0" err="1" smtClean="0">
                <a:effectLst/>
              </a:rPr>
              <a:t>Rb</a:t>
            </a:r>
            <a:endParaRPr lang="en-US" sz="4000" dirty="0" smtClean="0">
              <a:effectLst/>
            </a:endParaRPr>
          </a:p>
          <a:p>
            <a:r>
              <a:rPr lang="en-US" sz="4000" dirty="0" smtClean="0">
                <a:effectLst/>
              </a:rPr>
              <a:t>B) B or F</a:t>
            </a:r>
          </a:p>
          <a:p>
            <a:r>
              <a:rPr lang="en-US" sz="4000" dirty="0" smtClean="0">
                <a:effectLst/>
              </a:rPr>
              <a:t>C) C or Si</a:t>
            </a:r>
            <a:endParaRPr lang="en-US" sz="4000" dirty="0">
              <a:effectLst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/>
              <a:t>Ion: positively or negatively charged particle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 smtClean="0"/>
              <a:t>Created when e</a:t>
            </a:r>
            <a:r>
              <a:rPr lang="en-US" sz="3200" baseline="30000" dirty="0"/>
              <a:t>-</a:t>
            </a:r>
            <a:r>
              <a:rPr lang="en-US" sz="3200" dirty="0" smtClean="0"/>
              <a:t> are lost or gained</a:t>
            </a:r>
          </a:p>
          <a:p>
            <a:pPr marL="324000" lvl="1" indent="0" eaLnBrk="1" hangingPunct="1">
              <a:lnSpc>
                <a:spcPct val="80000"/>
              </a:lnSpc>
              <a:buNone/>
              <a:defRPr/>
            </a:pPr>
            <a:endParaRPr lang="en-US" sz="3200" dirty="0" smtClean="0"/>
          </a:p>
          <a:p>
            <a:pPr eaLnBrk="1" hangingPunct="1">
              <a:defRPr/>
            </a:pPr>
            <a:r>
              <a:rPr lang="en-US" sz="4000" dirty="0"/>
              <a:t>Positively charged ion: 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/>
              <a:t>Cations made by losing e</a:t>
            </a:r>
            <a:r>
              <a:rPr lang="en-US" sz="3600" baseline="30000" dirty="0"/>
              <a:t>-</a:t>
            </a:r>
            <a:r>
              <a:rPr lang="en-US" sz="3600" dirty="0" smtClean="0"/>
              <a:t>, </a:t>
            </a:r>
            <a:r>
              <a:rPr lang="en-US" sz="3600" dirty="0"/>
              <a:t>less stuff = smaller </a:t>
            </a:r>
            <a:endParaRPr lang="en-US" sz="3600" dirty="0" smtClean="0"/>
          </a:p>
          <a:p>
            <a:pPr marL="324000" lvl="1" indent="0" eaLnBrk="1" hangingPunct="1">
              <a:lnSpc>
                <a:spcPct val="90000"/>
              </a:lnSpc>
              <a:buNone/>
              <a:defRPr/>
            </a:pPr>
            <a:endParaRPr lang="en-US" sz="36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/>
              <a:t>Metals form </a:t>
            </a:r>
            <a:r>
              <a:rPr lang="en-US" sz="3600" dirty="0" err="1" smtClean="0"/>
              <a:t>cations</a:t>
            </a:r>
            <a:endParaRPr lang="en-US" sz="3600" dirty="0"/>
          </a:p>
          <a:p>
            <a:pPr marL="324000" lvl="1" indent="0" eaLnBrk="1" hangingPunct="1">
              <a:lnSpc>
                <a:spcPct val="90000"/>
              </a:lnSpc>
              <a:buNone/>
              <a:defRPr/>
            </a:pPr>
            <a:endParaRPr lang="en-US" sz="36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dirty="0"/>
              <a:t>Ex: K</a:t>
            </a:r>
            <a:r>
              <a:rPr lang="en-US" sz="3600" baseline="30000" dirty="0"/>
              <a:t>+1</a:t>
            </a:r>
            <a:r>
              <a:rPr lang="en-US" sz="3600" dirty="0"/>
              <a:t> ion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/>
              <a:t>Negatively charged ion: </a:t>
            </a:r>
            <a:r>
              <a:rPr lang="en-US" sz="4400" dirty="0" smtClean="0"/>
              <a:t>anion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4000" dirty="0" smtClean="0"/>
              <a:t>Anions: made by gaining </a:t>
            </a:r>
            <a:r>
              <a:rPr lang="en-US" sz="4000" dirty="0"/>
              <a:t>e</a:t>
            </a:r>
            <a:r>
              <a:rPr lang="en-US" sz="4000" baseline="30000" dirty="0"/>
              <a:t>-</a:t>
            </a:r>
            <a:r>
              <a:rPr lang="en-US" sz="4000" dirty="0" smtClean="0"/>
              <a:t>, more stuff = bigger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4000" dirty="0" smtClean="0"/>
              <a:t>Non-metals form anions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4000" dirty="0" smtClean="0"/>
              <a:t>Ex: F</a:t>
            </a:r>
            <a:r>
              <a:rPr lang="en-US" sz="4000" baseline="30000" dirty="0" smtClean="0"/>
              <a:t>-1</a:t>
            </a:r>
            <a:endParaRPr lang="en-US" sz="4000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 smtClean="0">
                <a:effectLst/>
              </a:rPr>
              <a:t>Determine which will have a </a:t>
            </a:r>
            <a:r>
              <a:rPr lang="en-US" sz="3200" u="sng" dirty="0" smtClean="0">
                <a:effectLst/>
              </a:rPr>
              <a:t>smaller radius</a:t>
            </a:r>
            <a:r>
              <a:rPr lang="en-US" sz="3200" dirty="0" smtClean="0">
                <a:effectLst/>
              </a:rPr>
              <a:t>:</a:t>
            </a:r>
          </a:p>
          <a:p>
            <a:r>
              <a:rPr lang="en-US" sz="3200" dirty="0" smtClean="0">
                <a:effectLst/>
              </a:rPr>
              <a:t>A) Na</a:t>
            </a:r>
            <a:r>
              <a:rPr lang="en-US" sz="3200" baseline="30000" dirty="0" smtClean="0">
                <a:effectLst/>
              </a:rPr>
              <a:t>+1</a:t>
            </a:r>
            <a:r>
              <a:rPr lang="en-US" sz="3200" dirty="0" smtClean="0">
                <a:effectLst/>
              </a:rPr>
              <a:t> or Na</a:t>
            </a:r>
          </a:p>
          <a:p>
            <a:r>
              <a:rPr lang="en-US" sz="3200" dirty="0" smtClean="0">
                <a:effectLst/>
              </a:rPr>
              <a:t>B) S</a:t>
            </a:r>
            <a:r>
              <a:rPr lang="en-US" sz="3200" baseline="30000" dirty="0" smtClean="0">
                <a:effectLst/>
              </a:rPr>
              <a:t>-2</a:t>
            </a:r>
            <a:r>
              <a:rPr lang="en-US" sz="3200" dirty="0" smtClean="0">
                <a:effectLst/>
              </a:rPr>
              <a:t> or S</a:t>
            </a:r>
          </a:p>
          <a:p>
            <a:r>
              <a:rPr lang="en-US" sz="3200" dirty="0" smtClean="0">
                <a:effectLst/>
              </a:rPr>
              <a:t>C) N</a:t>
            </a:r>
            <a:r>
              <a:rPr lang="en-US" sz="3200" baseline="30000" dirty="0" smtClean="0">
                <a:effectLst/>
              </a:rPr>
              <a:t>-3</a:t>
            </a:r>
            <a:r>
              <a:rPr lang="en-US" sz="3200" dirty="0" smtClean="0">
                <a:effectLst/>
              </a:rPr>
              <a:t> or N</a:t>
            </a:r>
          </a:p>
          <a:p>
            <a:r>
              <a:rPr lang="en-US" sz="3200" dirty="0" smtClean="0">
                <a:effectLst/>
              </a:rPr>
              <a:t>D) Ca</a:t>
            </a:r>
            <a:r>
              <a:rPr lang="en-US" sz="3200" baseline="30000" dirty="0" smtClean="0">
                <a:effectLst/>
              </a:rPr>
              <a:t>+2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>
                <a:effectLst/>
              </a:rPr>
              <a:t>or </a:t>
            </a:r>
            <a:r>
              <a:rPr lang="en-US" sz="3200" dirty="0" smtClean="0">
                <a:effectLst/>
              </a:rPr>
              <a:t>Ca</a:t>
            </a:r>
            <a:endParaRPr lang="en-US" sz="3200" dirty="0">
              <a:effectLst/>
            </a:endParaRPr>
          </a:p>
          <a:p>
            <a:endParaRPr lang="en-US" dirty="0">
              <a:effectLst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Ionization Energy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6000" dirty="0" smtClean="0"/>
              <a:t>Ionization energy: energy required to remove an </a:t>
            </a:r>
            <a:r>
              <a:rPr lang="en-US" sz="6000" dirty="0"/>
              <a:t>e</a:t>
            </a:r>
            <a:r>
              <a:rPr lang="en-US" sz="6000" baseline="30000" dirty="0"/>
              <a:t>-</a:t>
            </a:r>
            <a:r>
              <a:rPr lang="en-US" sz="6000" dirty="0" smtClean="0"/>
              <a:t> from an atom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DD68D9C7BDC4E9EA95B4B9A52E82E" ma:contentTypeVersion="15" ma:contentTypeDescription="Create a new document." ma:contentTypeScope="" ma:versionID="d0fd56dbf54a5f29ec24a6ed023c237e">
  <xsd:schema xmlns:xsd="http://www.w3.org/2001/XMLSchema" xmlns:xs="http://www.w3.org/2001/XMLSchema" xmlns:p="http://schemas.microsoft.com/office/2006/metadata/properties" xmlns:ns1="http://schemas.microsoft.com/sharepoint/v3" xmlns:ns3="aac56c44-66ab-4619-a74e-0ac67355741d" xmlns:ns4="c70571fa-f593-4056-aac4-043da8abfc9d" targetNamespace="http://schemas.microsoft.com/office/2006/metadata/properties" ma:root="true" ma:fieldsID="3ff1c153d01a0745dc1d214d5936372d" ns1:_="" ns3:_="" ns4:_="">
    <xsd:import namespace="http://schemas.microsoft.com/sharepoint/v3"/>
    <xsd:import namespace="aac56c44-66ab-4619-a74e-0ac67355741d"/>
    <xsd:import namespace="c70571fa-f593-4056-aac4-043da8abfc9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56c44-66ab-4619-a74e-0ac6735574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0571fa-f593-4056-aac4-043da8abfc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633C098-909B-4F27-8002-4A66EBF588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c56c44-66ab-4619-a74e-0ac67355741d"/>
    <ds:schemaRef ds:uri="c70571fa-f593-4056-aac4-043da8abf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AAFAE9-2585-4856-BE18-FBA32EBFF1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A4050E-F8CB-40B7-8EED-4F6320EAC0CD}">
  <ds:schemaRefs>
    <ds:schemaRef ds:uri="aac56c44-66ab-4619-a74e-0ac67355741d"/>
    <ds:schemaRef ds:uri="http://purl.org/dc/elements/1.1/"/>
    <ds:schemaRef ds:uri="http://schemas.microsoft.com/office/2006/metadata/properties"/>
    <ds:schemaRef ds:uri="http://schemas.microsoft.com/sharepoint/v3"/>
    <ds:schemaRef ds:uri="c70571fa-f593-4056-aac4-043da8abfc9d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5586</TotalTime>
  <Words>444</Words>
  <Application>Microsoft Office PowerPoint</Application>
  <PresentationFormat>On-screen Show (4:3)</PresentationFormat>
  <Paragraphs>79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Garamond</vt:lpstr>
      <vt:lpstr>Gill Sans MT</vt:lpstr>
      <vt:lpstr>Times New Roman</vt:lpstr>
      <vt:lpstr>Wingdings 2</vt:lpstr>
      <vt:lpstr>Dividend</vt:lpstr>
      <vt:lpstr>PowerPoint Presentation</vt:lpstr>
      <vt:lpstr> Objective</vt:lpstr>
      <vt:lpstr>Atomic Radius Trend</vt:lpstr>
      <vt:lpstr>Atomic Radius Trend</vt:lpstr>
      <vt:lpstr>Now you try…</vt:lpstr>
      <vt:lpstr>Ions</vt:lpstr>
      <vt:lpstr>Ions</vt:lpstr>
      <vt:lpstr>Now you try…</vt:lpstr>
      <vt:lpstr>Ionization Energy</vt:lpstr>
      <vt:lpstr>Ionization Energy Trend</vt:lpstr>
      <vt:lpstr>Ionization Energy Trend</vt:lpstr>
      <vt:lpstr>Now you try…</vt:lpstr>
      <vt:lpstr>Electronegativity Trend</vt:lpstr>
      <vt:lpstr>Electronegativity Trend</vt:lpstr>
      <vt:lpstr>Electronegativity Trend</vt:lpstr>
      <vt:lpstr>Now you try…</vt:lpstr>
      <vt:lpstr>Ticket Out the Door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Carolyn Mitchell</dc:creator>
  <cp:lastModifiedBy>Carpenter, Charles</cp:lastModifiedBy>
  <cp:revision>96</cp:revision>
  <dcterms:created xsi:type="dcterms:W3CDTF">2006-07-19T17:22:46Z</dcterms:created>
  <dcterms:modified xsi:type="dcterms:W3CDTF">2020-03-27T13:32:33Z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0x01010005FDD68D9C7BDC4E9EA95B4B9A52E82E</vt:lpwstr>
  </property>
</Properties>
</file>