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34"/>
  </p:notesMasterIdLst>
  <p:handoutMasterIdLst>
    <p:handoutMasterId r:id="rId35"/>
  </p:handoutMasterIdLst>
  <p:sldIdLst>
    <p:sldId id="334" r:id="rId5"/>
    <p:sldId id="335" r:id="rId6"/>
    <p:sldId id="350" r:id="rId7"/>
    <p:sldId id="351" r:id="rId8"/>
    <p:sldId id="339" r:id="rId9"/>
    <p:sldId id="279" r:id="rId10"/>
    <p:sldId id="280" r:id="rId11"/>
    <p:sldId id="281" r:id="rId12"/>
    <p:sldId id="308" r:id="rId13"/>
    <p:sldId id="282" r:id="rId14"/>
    <p:sldId id="273" r:id="rId15"/>
    <p:sldId id="327" r:id="rId16"/>
    <p:sldId id="337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36" r:id="rId28"/>
    <p:sldId id="338" r:id="rId29"/>
    <p:sldId id="352" r:id="rId30"/>
    <p:sldId id="353" r:id="rId31"/>
    <p:sldId id="354" r:id="rId32"/>
    <p:sldId id="35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876CC-F4B5-4322-BF4F-034C24D276B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7D02B-7D78-4EBC-8FB9-675413550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9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F29EB-E9B1-4046-9C27-CBB407E8A86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ADD82-F9EF-A24F-B5CE-93315073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5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electron configuration using the periodic table You Tube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ADD82-F9EF-A24F-B5CE-93315073AE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8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 = 1s</a:t>
            </a:r>
            <a:r>
              <a:rPr lang="en-US" baseline="30000" dirty="0" smtClean="0"/>
              <a:t>2</a:t>
            </a:r>
            <a:r>
              <a:rPr lang="en-US" baseline="0" dirty="0" smtClean="0"/>
              <a:t>2</a:t>
            </a: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baseline="0" dirty="0" smtClean="0"/>
              <a:t>2p</a:t>
            </a:r>
            <a:r>
              <a:rPr lang="en-US" baseline="30000" dirty="0" smtClean="0"/>
              <a:t>5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 = 1s</a:t>
            </a:r>
            <a:r>
              <a:rPr lang="en-US" baseline="30000" dirty="0" smtClean="0"/>
              <a:t>2</a:t>
            </a:r>
            <a:r>
              <a:rPr lang="en-US" baseline="0" dirty="0" smtClean="0"/>
              <a:t>2</a:t>
            </a: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baseline="0" dirty="0" smtClean="0"/>
              <a:t>2p</a:t>
            </a:r>
            <a:r>
              <a:rPr lang="en-US" baseline="30000" dirty="0" smtClean="0"/>
              <a:t>6</a:t>
            </a:r>
            <a:r>
              <a:rPr lang="en-US" baseline="0" dirty="0" smtClean="0"/>
              <a:t>3</a:t>
            </a: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baseline="0" dirty="0" smtClean="0"/>
              <a:t>3p</a:t>
            </a:r>
            <a:r>
              <a:rPr lang="en-US" baseline="30000" dirty="0" smtClean="0"/>
              <a:t>6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Zn = 1s</a:t>
            </a:r>
            <a:r>
              <a:rPr lang="en-US" baseline="30000" dirty="0" smtClean="0"/>
              <a:t>2</a:t>
            </a:r>
            <a:r>
              <a:rPr lang="en-US" baseline="0" dirty="0" smtClean="0"/>
              <a:t>2</a:t>
            </a: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baseline="0" dirty="0" smtClean="0"/>
              <a:t>2p</a:t>
            </a:r>
            <a:r>
              <a:rPr lang="en-US" baseline="30000" dirty="0" smtClean="0"/>
              <a:t>6</a:t>
            </a:r>
            <a:r>
              <a:rPr lang="en-US" baseline="0" dirty="0" smtClean="0"/>
              <a:t>3</a:t>
            </a: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baseline="0" dirty="0" smtClean="0"/>
              <a:t>3p</a:t>
            </a:r>
            <a:r>
              <a:rPr lang="en-US" baseline="30000" dirty="0" smtClean="0"/>
              <a:t>6 </a:t>
            </a:r>
            <a:r>
              <a:rPr lang="en-US" baseline="0" dirty="0" smtClean="0"/>
              <a:t>4</a:t>
            </a: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baseline="0" dirty="0" smtClean="0"/>
              <a:t>3d</a:t>
            </a:r>
            <a:r>
              <a:rPr lang="en-US" baseline="30000" dirty="0" smtClean="0"/>
              <a:t>10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300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30000" dirty="0" smtClean="0"/>
          </a:p>
          <a:p>
            <a:r>
              <a:rPr lang="en-US" baseline="30000" dirty="0" smtClean="0"/>
              <a:t>Watch Video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ADD82-F9EF-A24F-B5CE-93315073AE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8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ECB8151-1F03-4FE9-8E4E-8728097921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598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75B17-E885-4CB2-9DB7-A680C6499D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8014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BF4B751-ADD8-4AF2-940A-2DC86A5EF9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2645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7950C-20B2-4D8A-8DC2-95D598949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0924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EE8142F-8182-4F25-B51A-E3A2E68904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4306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6CB6E-27B0-4144-A075-1193CF2524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2728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0575-25CE-40A2-A188-3CD68C503B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7646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CF689-5B78-4887-9AE8-C0F56D94C5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3046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75A43-2304-49BC-954D-FF09F4C15D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2501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2D61A36-55CD-48A9-A7D1-09CB69D3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3683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23604-D731-4012-9808-829613C142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5552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D7489C29-622A-47C4-8BE9-120307B31A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771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81192" y="3200400"/>
            <a:ext cx="7989752" cy="590321"/>
          </a:xfrm>
        </p:spPr>
        <p:txBody>
          <a:bodyPr>
            <a:noAutofit/>
          </a:bodyPr>
          <a:lstStyle/>
          <a:p>
            <a:r>
              <a:rPr lang="en-US" sz="3600" dirty="0" smtClean="0"/>
              <a:t>Periodic Table and Electron Configurations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458503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Transition Metals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4400" dirty="0" smtClean="0"/>
              <a:t>Transition metals: all e</a:t>
            </a:r>
            <a:r>
              <a:rPr lang="en-US" sz="4400" baseline="30000" dirty="0" smtClean="0"/>
              <a:t>-</a:t>
            </a:r>
            <a:r>
              <a:rPr lang="en-US" sz="4400" dirty="0" smtClean="0"/>
              <a:t> </a:t>
            </a:r>
            <a:r>
              <a:rPr lang="en-US" sz="4400" dirty="0" err="1" smtClean="0"/>
              <a:t>config</a:t>
            </a:r>
            <a:r>
              <a:rPr lang="en-US" sz="4400" dirty="0" smtClean="0"/>
              <a:t> end in d</a:t>
            </a:r>
          </a:p>
          <a:p>
            <a:pPr eaLnBrk="1" hangingPunct="1">
              <a:defRPr/>
            </a:pPr>
            <a:r>
              <a:rPr lang="en-US" sz="4400" dirty="0" smtClean="0"/>
              <a:t>Inner transition metals (lanthanides and actinides): all e</a:t>
            </a:r>
            <a:r>
              <a:rPr lang="en-US" sz="4400" baseline="30000" dirty="0" smtClean="0"/>
              <a:t>-</a:t>
            </a:r>
            <a:r>
              <a:rPr lang="en-US" sz="4400" dirty="0" smtClean="0"/>
              <a:t> </a:t>
            </a:r>
            <a:r>
              <a:rPr lang="en-US" sz="4400" dirty="0" err="1" smtClean="0"/>
              <a:t>config</a:t>
            </a:r>
            <a:r>
              <a:rPr lang="en-US" sz="4400" dirty="0" smtClean="0"/>
              <a:t>. end in f</a:t>
            </a:r>
          </a:p>
          <a:p>
            <a:pPr eaLnBrk="1" hangingPunct="1">
              <a:defRPr/>
            </a:pPr>
            <a:endParaRPr lang="en-US" sz="4400" dirty="0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130175"/>
          <a:ext cx="9144000" cy="672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hoto Editor Photo" r:id="rId4" imgW="13409524" imgH="9866667" progId="">
                  <p:embed/>
                </p:oleObj>
              </mc:Choice>
              <mc:Fallback>
                <p:oleObj name="Photo Editor Photo" r:id="rId4" imgW="13409524" imgH="986666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0175"/>
                        <a:ext cx="9144000" cy="672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try…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86000"/>
            <a:ext cx="7989752" cy="3630795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Using your periodic table, write down what the ending electron configuration for each element will be according to its location on the periodic table (answers on next slide).</a:t>
            </a:r>
          </a:p>
          <a:p>
            <a:r>
              <a:rPr lang="en-US" sz="2800" dirty="0" smtClean="0">
                <a:effectLst/>
              </a:rPr>
              <a:t>A) Ba</a:t>
            </a:r>
          </a:p>
          <a:p>
            <a:r>
              <a:rPr lang="en-US" sz="2800" dirty="0" smtClean="0">
                <a:effectLst/>
              </a:rPr>
              <a:t>B) I</a:t>
            </a:r>
          </a:p>
          <a:p>
            <a:r>
              <a:rPr lang="en-US" sz="2800" dirty="0" smtClean="0">
                <a:effectLst/>
              </a:rPr>
              <a:t>C) Cs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ANSWERS!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A) </a:t>
            </a:r>
            <a:r>
              <a:rPr lang="en-US" sz="3600" dirty="0" smtClean="0"/>
              <a:t>Ba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      6s</a:t>
            </a:r>
            <a:r>
              <a:rPr lang="en-US" sz="3600" baseline="30000" dirty="0" smtClean="0"/>
              <a:t>2</a:t>
            </a:r>
            <a:endParaRPr lang="en-US" sz="3600" dirty="0"/>
          </a:p>
          <a:p>
            <a:r>
              <a:rPr lang="en-US" sz="3600" dirty="0"/>
              <a:t>B) </a:t>
            </a:r>
            <a:r>
              <a:rPr lang="en-US" sz="3600" dirty="0" smtClean="0"/>
              <a:t>I </a:t>
            </a:r>
            <a:r>
              <a:rPr lang="en-US" sz="3600" dirty="0" smtClean="0">
                <a:sym typeface="Wingdings" panose="05000000000000000000" pitchFamily="2" charset="2"/>
              </a:rPr>
              <a:t>      </a:t>
            </a:r>
            <a:r>
              <a:rPr lang="en-US" sz="3600" dirty="0" smtClean="0"/>
              <a:t>5p</a:t>
            </a:r>
            <a:r>
              <a:rPr lang="en-US" sz="3600" baseline="30000" dirty="0" smtClean="0"/>
              <a:t>5</a:t>
            </a:r>
            <a:endParaRPr lang="en-US" sz="3600" dirty="0"/>
          </a:p>
          <a:p>
            <a:r>
              <a:rPr lang="en-US" sz="3600" dirty="0"/>
              <a:t>C) </a:t>
            </a:r>
            <a:r>
              <a:rPr lang="en-US" sz="3600" dirty="0" smtClean="0"/>
              <a:t>Cs </a:t>
            </a:r>
            <a:r>
              <a:rPr lang="en-US" sz="3600" dirty="0" smtClean="0">
                <a:sym typeface="Wingdings" panose="05000000000000000000" pitchFamily="2" charset="2"/>
              </a:rPr>
              <a:t>     </a:t>
            </a:r>
            <a:r>
              <a:rPr lang="en-US" sz="3600" dirty="0" smtClean="0"/>
              <a:t> 6s</a:t>
            </a:r>
            <a:r>
              <a:rPr lang="en-US" sz="3600" baseline="30000" dirty="0" smtClean="0"/>
              <a:t>1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57305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2438400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8s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7s  7p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6s  6p  6d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5s  5p  5d  5f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4s  4p  4d  4f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3s  3p  3d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2s  2p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1s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76600" y="19050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33400"/>
            <a:ext cx="63337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Electron Configurations – In what </a:t>
            </a:r>
          </a:p>
          <a:p>
            <a:r>
              <a:rPr lang="en-US" sz="3200" dirty="0" smtClean="0"/>
              <a:t>order are the orbitals filled?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495290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2438400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8s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7s  7p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6s  6p  6d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5s  5p  5d  5f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4s  4p  4d  4f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3s  3p  3d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2s  2p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1s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 flipH="1" flipV="1">
            <a:off x="304800" y="5486400"/>
            <a:ext cx="4572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H="1" flipV="1">
            <a:off x="228600" y="4800600"/>
            <a:ext cx="685800" cy="685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 flipV="1">
            <a:off x="228600" y="4114800"/>
            <a:ext cx="1143000" cy="1143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 flipV="1">
            <a:off x="304800" y="3352800"/>
            <a:ext cx="1219200" cy="1219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 flipV="1">
            <a:off x="304800" y="2590800"/>
            <a:ext cx="1752600" cy="1752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 flipV="1">
            <a:off x="228600" y="1905000"/>
            <a:ext cx="1905000" cy="1981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 flipV="1">
            <a:off x="228600" y="1219200"/>
            <a:ext cx="2438400" cy="2514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 flipV="1">
            <a:off x="228600" y="533400"/>
            <a:ext cx="2438400" cy="2438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5334000" y="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1s 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334000" y="6858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2s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724400" y="1295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2p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6248400" y="12827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3s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4724400" y="21336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3p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6248400" y="2108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4s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562600" y="2971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4724400" y="29718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3d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6248400" y="29337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4p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7239000" y="29337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5s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4724400" y="38100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4d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6248400" y="37592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5p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7239000" y="3759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6s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4724400" y="46482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4f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6248400" y="45847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5d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7239000" y="45847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6p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8153400" y="45720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7s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4724400" y="5486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5f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6248400" y="54102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6d</a:t>
            </a: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7239000" y="5410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7p</a:t>
            </a: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8153400" y="53340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8s</a:t>
            </a:r>
          </a:p>
        </p:txBody>
      </p:sp>
    </p:spTree>
    <p:extLst>
      <p:ext uri="{BB962C8B-B14F-4D97-AF65-F5344CB8AC3E}">
        <p14:creationId xmlns:p14="http://schemas.microsoft.com/office/powerpoint/2010/main" val="103477505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 animBg="1"/>
      <p:bldP spid="48133" grpId="0" animBg="1"/>
      <p:bldP spid="48134" grpId="0" animBg="1"/>
      <p:bldP spid="48135" grpId="0" animBg="1"/>
      <p:bldP spid="48136" grpId="0" animBg="1"/>
      <p:bldP spid="48137" grpId="0" animBg="1"/>
      <p:bldP spid="48138" grpId="0" animBg="1"/>
      <p:bldP spid="48139" grpId="0" autoUpdateAnimBg="0"/>
      <p:bldP spid="48140" grpId="0" autoUpdateAnimBg="0"/>
      <p:bldP spid="48141" grpId="0" autoUpdateAnimBg="0"/>
      <p:bldP spid="48142" grpId="0" autoUpdateAnimBg="0"/>
      <p:bldP spid="48143" grpId="0" autoUpdateAnimBg="0"/>
      <p:bldP spid="48144" grpId="0" autoUpdateAnimBg="0"/>
      <p:bldP spid="48146" grpId="0" autoUpdateAnimBg="0"/>
      <p:bldP spid="48147" grpId="0" autoUpdateAnimBg="0"/>
      <p:bldP spid="48148" grpId="0" autoUpdateAnimBg="0"/>
      <p:bldP spid="48149" grpId="0" autoUpdateAnimBg="0"/>
      <p:bldP spid="48150" grpId="0" autoUpdateAnimBg="0"/>
      <p:bldP spid="48151" grpId="0" autoUpdateAnimBg="0"/>
      <p:bldP spid="48152" grpId="0" autoUpdateAnimBg="0"/>
      <p:bldP spid="48153" grpId="0" autoUpdateAnimBg="0"/>
      <p:bldP spid="48154" grpId="0" autoUpdateAnimBg="0"/>
      <p:bldP spid="48155" grpId="0" autoUpdateAnimBg="0"/>
      <p:bldP spid="48156" grpId="0" autoUpdateAnimBg="0"/>
      <p:bldP spid="48157" grpId="0" autoUpdateAnimBg="0"/>
      <p:bldP spid="48158" grpId="0" autoUpdateAnimBg="0"/>
      <p:bldP spid="4815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2438400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8s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7s  7p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6s  6p  6d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5s  5p  5d  5f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4s  4p  4d  4f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3s  3p  3d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2s  2p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1s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422358" y="609600"/>
            <a:ext cx="670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1s 2s 2p 3s 3p 4s 3d 4p 5s 4d 5p 6s 4f 5d 6p 7s 5f 6d 7p 8s 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 flipV="1">
            <a:off x="304800" y="5486400"/>
            <a:ext cx="4572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 flipV="1">
            <a:off x="228600" y="4800600"/>
            <a:ext cx="685800" cy="685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 flipV="1">
            <a:off x="228600" y="4114800"/>
            <a:ext cx="1143000" cy="1143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 flipV="1">
            <a:off x="304800" y="3352800"/>
            <a:ext cx="1219200" cy="1219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 flipV="1">
            <a:off x="304800" y="2590800"/>
            <a:ext cx="1752600" cy="1752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 flipV="1">
            <a:off x="228600" y="1905000"/>
            <a:ext cx="1905000" cy="1981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 flipV="1">
            <a:off x="228600" y="1219200"/>
            <a:ext cx="2438400" cy="2514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 flipV="1">
            <a:off x="228600" y="533400"/>
            <a:ext cx="2438400" cy="2438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1725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2438400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8s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7s  7p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6s  6p  6d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5s  5p  5d  5f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4s  4p  4d  4f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3s  3p  3d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2s  2p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1s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76600" y="19050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429000" y="805656"/>
            <a:ext cx="5257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</a:rPr>
              <a:t>Follow the arrows to create an electron configuration.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</a:rPr>
              <a:t>Each arrow represents a step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2699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2438400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8s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7s  7p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6s  6p  6d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5s  5p  5d  5f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4s  4p  4d  4f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3s  3p  3d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2s  2p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1s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10000" y="46482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Hydrogen =1 electron 1s</a:t>
            </a:r>
            <a:r>
              <a:rPr lang="en-US" sz="3200" baseline="30000">
                <a:latin typeface="Times New Roman" pitchFamily="18" charset="0"/>
              </a:rPr>
              <a:t>1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 flipV="1">
            <a:off x="304800" y="5486400"/>
            <a:ext cx="4572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697705" y="675105"/>
            <a:ext cx="48768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Sample electron configuration Problems: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The first arrow passes through 1s.  An s orbital only has one level, so the first arrow gives 2 electrons and 2 elements.  Each new electron means a new element.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810000" y="54102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Helium = 2 electrons 1s</a:t>
            </a:r>
            <a:r>
              <a:rPr lang="en-US" sz="3200" baseline="30000"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39683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  <p:bldP spid="51205" grpId="0" autoUpdateAnimBg="0"/>
      <p:bldP spid="5120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2438400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8s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7s  7p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6s  6p  6d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5s  5p  5d  5f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4s  4p  4d  4f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3s  3p  3d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2s  2p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1s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276600" y="38862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Lithium = 3 electrons = 1s</a:t>
            </a:r>
            <a:r>
              <a:rPr lang="en-US" sz="3200" baseline="30000">
                <a:latin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</a:rPr>
              <a:t> 2s</a:t>
            </a:r>
            <a:r>
              <a:rPr lang="en-US" sz="3200" baseline="30000">
                <a:latin typeface="Times New Roman" pitchFamily="18" charset="0"/>
              </a:rPr>
              <a:t>1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H="1" flipV="1">
            <a:off x="304800" y="5486400"/>
            <a:ext cx="4572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 flipV="1">
            <a:off x="228600" y="4800600"/>
            <a:ext cx="685800" cy="685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048000" y="533400"/>
            <a:ext cx="48768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The second arrow passes through 2s.  An s orbital only has one level, so the second arrow adds 2 electrons and 2 elements.  Each new electron means a new element.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276600" y="46482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Beryllium = 4 electrons = 1s</a:t>
            </a:r>
            <a:r>
              <a:rPr lang="en-US" sz="3200" baseline="30000">
                <a:latin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</a:rPr>
              <a:t> 2s</a:t>
            </a:r>
            <a:r>
              <a:rPr lang="en-US" sz="3200" baseline="30000"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9198008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  <p:bldP spid="52230" grpId="0" autoUpdateAnimBg="0"/>
      <p:bldP spid="5223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Objective: describe the relationship between electron configurations and an elements location on the periodic table</a:t>
            </a:r>
          </a:p>
        </p:txBody>
      </p:sp>
    </p:spTree>
    <p:extLst>
      <p:ext uri="{BB962C8B-B14F-4D97-AF65-F5344CB8AC3E}">
        <p14:creationId xmlns:p14="http://schemas.microsoft.com/office/powerpoint/2010/main" val="83462437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2438400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8s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7s  7p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6s  6p  6d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5s  5p  5d  5f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4s  4p  4d  4f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3s  3p  3d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2s  2p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1s</a:t>
            </a:r>
          </a:p>
          <a:p>
            <a:pPr eaLnBrk="0" hangingPunct="0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971800" y="5029200"/>
            <a:ext cx="541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Magnesium =1s</a:t>
            </a:r>
            <a:r>
              <a:rPr lang="en-US" sz="3600" baseline="30000">
                <a:latin typeface="Times New Roman" pitchFamily="18" charset="0"/>
              </a:rPr>
              <a:t>2</a:t>
            </a:r>
            <a:r>
              <a:rPr lang="en-US" sz="3600">
                <a:latin typeface="Times New Roman" pitchFamily="18" charset="0"/>
              </a:rPr>
              <a:t> 2s</a:t>
            </a:r>
            <a:r>
              <a:rPr lang="en-US" sz="3600" baseline="30000">
                <a:latin typeface="Times New Roman" pitchFamily="18" charset="0"/>
              </a:rPr>
              <a:t>2</a:t>
            </a:r>
            <a:r>
              <a:rPr lang="en-US" sz="3600">
                <a:latin typeface="Times New Roman" pitchFamily="18" charset="0"/>
              </a:rPr>
              <a:t> 2p</a:t>
            </a:r>
            <a:r>
              <a:rPr lang="en-US" sz="3600" baseline="30000">
                <a:latin typeface="Times New Roman" pitchFamily="18" charset="0"/>
              </a:rPr>
              <a:t>6 </a:t>
            </a:r>
            <a:r>
              <a:rPr lang="en-US" sz="3600">
                <a:latin typeface="Times New Roman" pitchFamily="18" charset="0"/>
              </a:rPr>
              <a:t>3s</a:t>
            </a:r>
            <a:r>
              <a:rPr lang="en-US" sz="3600" baseline="30000">
                <a:latin typeface="Times New Roman" pitchFamily="18" charset="0"/>
              </a:rPr>
              <a:t>2 </a:t>
            </a:r>
            <a:r>
              <a:rPr lang="en-US" sz="3600">
                <a:latin typeface="Times New Roman" pitchFamily="18" charset="0"/>
              </a:rPr>
              <a:t>(12 total electrons)</a:t>
            </a:r>
            <a:endParaRPr lang="en-US" sz="3600" baseline="30000">
              <a:latin typeface="Times New Roman" pitchFamily="18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 flipV="1">
            <a:off x="304800" y="5486400"/>
            <a:ext cx="4572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 flipV="1">
            <a:off x="228600" y="4800600"/>
            <a:ext cx="685800" cy="685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H="1" flipV="1">
            <a:off x="228600" y="4114800"/>
            <a:ext cx="1143000" cy="1143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895600" y="587124"/>
            <a:ext cx="57150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The third arrow passes through 2p and 3s.  A p orbital  has 3 level, and an s orbital has 1 level so the third arrow adds 8 electrons and 8 elements.  Each new electron means a new element.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895600" y="4270249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Boron = 5 electrons  1s</a:t>
            </a:r>
            <a:r>
              <a:rPr lang="en-US" sz="3200" baseline="30000" dirty="0">
                <a:latin typeface="Times New Roman" pitchFamily="18" charset="0"/>
              </a:rPr>
              <a:t>2 </a:t>
            </a:r>
            <a:r>
              <a:rPr lang="en-US" sz="3200" dirty="0">
                <a:latin typeface="Times New Roman" pitchFamily="18" charset="0"/>
              </a:rPr>
              <a:t>2s</a:t>
            </a:r>
            <a:r>
              <a:rPr lang="en-US" sz="3200" baseline="30000" dirty="0">
                <a:latin typeface="Times New Roman" pitchFamily="18" charset="0"/>
              </a:rPr>
              <a:t>2 </a:t>
            </a:r>
            <a:r>
              <a:rPr lang="en-US" sz="3200" dirty="0">
                <a:latin typeface="Times New Roman" pitchFamily="18" charset="0"/>
              </a:rPr>
              <a:t>2p</a:t>
            </a:r>
            <a:r>
              <a:rPr lang="en-US" sz="3200" baseline="30000" dirty="0">
                <a:latin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7390398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  <p:bldP spid="5325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2438400" cy="6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8s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7s  7p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6s  6p  6d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5s  5p  5d  5f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4s  4p  4d  4f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3s  3p  3d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2s  2p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1s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667000" y="4343400"/>
            <a:ext cx="58674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Aluminum: 1s</a:t>
            </a:r>
            <a:r>
              <a:rPr lang="en-US" sz="3200" baseline="30000">
                <a:latin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</a:rPr>
              <a:t>2s</a:t>
            </a:r>
            <a:r>
              <a:rPr lang="en-US" sz="3200" baseline="30000">
                <a:latin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</a:rPr>
              <a:t>2p</a:t>
            </a:r>
            <a:r>
              <a:rPr lang="en-US" sz="3200" baseline="30000">
                <a:latin typeface="Times New Roman" pitchFamily="18" charset="0"/>
              </a:rPr>
              <a:t>6</a:t>
            </a:r>
            <a:r>
              <a:rPr lang="en-US" sz="3200">
                <a:latin typeface="Times New Roman" pitchFamily="18" charset="0"/>
              </a:rPr>
              <a:t>3s</a:t>
            </a:r>
            <a:r>
              <a:rPr lang="en-US" sz="3200" baseline="30000">
                <a:latin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</a:rPr>
              <a:t>3p</a:t>
            </a:r>
            <a:r>
              <a:rPr lang="en-US" sz="3200" baseline="30000">
                <a:latin typeface="Times New Roman" pitchFamily="18" charset="0"/>
              </a:rPr>
              <a:t>1</a:t>
            </a:r>
            <a:endParaRPr lang="en-US" sz="32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Calcium</a:t>
            </a:r>
            <a:r>
              <a:rPr lang="en-US" sz="3600">
                <a:latin typeface="Times New Roman" pitchFamily="18" charset="0"/>
              </a:rPr>
              <a:t> 1s</a:t>
            </a:r>
            <a:r>
              <a:rPr lang="en-US" sz="3600" baseline="30000">
                <a:latin typeface="Times New Roman" pitchFamily="18" charset="0"/>
              </a:rPr>
              <a:t>2 </a:t>
            </a:r>
            <a:r>
              <a:rPr lang="en-US" sz="3600">
                <a:latin typeface="Times New Roman" pitchFamily="18" charset="0"/>
              </a:rPr>
              <a:t>2s</a:t>
            </a:r>
            <a:r>
              <a:rPr lang="en-US" sz="3600" baseline="30000">
                <a:latin typeface="Times New Roman" pitchFamily="18" charset="0"/>
              </a:rPr>
              <a:t>2 </a:t>
            </a:r>
            <a:r>
              <a:rPr lang="en-US" sz="3600">
                <a:latin typeface="Times New Roman" pitchFamily="18" charset="0"/>
              </a:rPr>
              <a:t>2p</a:t>
            </a:r>
            <a:r>
              <a:rPr lang="en-US" sz="3600" baseline="30000">
                <a:latin typeface="Times New Roman" pitchFamily="18" charset="0"/>
              </a:rPr>
              <a:t>6 </a:t>
            </a:r>
            <a:r>
              <a:rPr lang="en-US" sz="3600">
                <a:latin typeface="Times New Roman" pitchFamily="18" charset="0"/>
              </a:rPr>
              <a:t>3s</a:t>
            </a:r>
            <a:r>
              <a:rPr lang="en-US" sz="3600" baseline="30000">
                <a:latin typeface="Times New Roman" pitchFamily="18" charset="0"/>
              </a:rPr>
              <a:t>2 </a:t>
            </a:r>
            <a:r>
              <a:rPr lang="en-US" sz="3600">
                <a:latin typeface="Times New Roman" pitchFamily="18" charset="0"/>
              </a:rPr>
              <a:t>3p</a:t>
            </a:r>
            <a:r>
              <a:rPr lang="en-US" sz="3600" baseline="30000">
                <a:latin typeface="Times New Roman" pitchFamily="18" charset="0"/>
              </a:rPr>
              <a:t>6 </a:t>
            </a:r>
            <a:r>
              <a:rPr lang="en-US" sz="3600">
                <a:latin typeface="Times New Roman" pitchFamily="18" charset="0"/>
              </a:rPr>
              <a:t>4s</a:t>
            </a:r>
            <a:r>
              <a:rPr lang="en-US" sz="3600" baseline="30000">
                <a:latin typeface="Times New Roman" pitchFamily="18" charset="0"/>
              </a:rPr>
              <a:t>2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H="1" flipV="1">
            <a:off x="304800" y="5486400"/>
            <a:ext cx="4572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 flipV="1">
            <a:off x="228600" y="4800600"/>
            <a:ext cx="685800" cy="685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 flipV="1">
            <a:off x="228600" y="4114800"/>
            <a:ext cx="1143000" cy="1143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 flipV="1">
            <a:off x="304800" y="3352800"/>
            <a:ext cx="1219200" cy="1219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819400" y="509797"/>
            <a:ext cx="6096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The fourth arrow passes through 3p and 4s.  A p orbital  has 3 level, and an s orbital has 1 level so the fourth arrow adds 8 electrons and 8 elements.  Each new electron means a new element.</a:t>
            </a:r>
          </a:p>
        </p:txBody>
      </p:sp>
    </p:spTree>
    <p:extLst>
      <p:ext uri="{BB962C8B-B14F-4D97-AF65-F5344CB8AC3E}">
        <p14:creationId xmlns:p14="http://schemas.microsoft.com/office/powerpoint/2010/main" val="167837196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371600" y="685800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Give the electron configuration for C, N, </a:t>
            </a:r>
            <a:r>
              <a:rPr lang="en-US" sz="3200" dirty="0" smtClean="0">
                <a:latin typeface="Times New Roman" pitchFamily="18" charset="0"/>
              </a:rPr>
              <a:t>F</a:t>
            </a:r>
            <a:r>
              <a:rPr lang="en-US" sz="3200" dirty="0">
                <a:latin typeface="Times New Roman" pitchFamily="18" charset="0"/>
              </a:rPr>
              <a:t>, Na.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371600" y="2155825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Carbon = 6 electrons  1s</a:t>
            </a:r>
            <a:r>
              <a:rPr lang="en-US" sz="3200" baseline="30000">
                <a:latin typeface="Times New Roman" pitchFamily="18" charset="0"/>
              </a:rPr>
              <a:t>2 </a:t>
            </a:r>
            <a:r>
              <a:rPr lang="en-US" sz="3200">
                <a:latin typeface="Times New Roman" pitchFamily="18" charset="0"/>
              </a:rPr>
              <a:t>2s</a:t>
            </a:r>
            <a:r>
              <a:rPr lang="en-US" sz="3200" baseline="30000">
                <a:latin typeface="Times New Roman" pitchFamily="18" charset="0"/>
              </a:rPr>
              <a:t>2 </a:t>
            </a:r>
            <a:r>
              <a:rPr lang="en-US" sz="3200">
                <a:latin typeface="Times New Roman" pitchFamily="18" charset="0"/>
              </a:rPr>
              <a:t>2p</a:t>
            </a:r>
            <a:r>
              <a:rPr lang="en-US" sz="3200" baseline="30000">
                <a:latin typeface="Times New Roman" pitchFamily="18" charset="0"/>
              </a:rPr>
              <a:t>2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371600" y="3138488"/>
            <a:ext cx="640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Nitrogen = 7 electrons 1s</a:t>
            </a:r>
            <a:r>
              <a:rPr lang="en-US" sz="3200" baseline="30000">
                <a:latin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</a:rPr>
              <a:t> 2s</a:t>
            </a:r>
            <a:r>
              <a:rPr lang="en-US" sz="3200" baseline="30000">
                <a:latin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</a:rPr>
              <a:t> 2p</a:t>
            </a:r>
            <a:r>
              <a:rPr lang="en-US" sz="3200" baseline="30000">
                <a:latin typeface="Times New Roman" pitchFamily="18" charset="0"/>
              </a:rPr>
              <a:t>3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371600" y="412115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Fluorine = 9 electrons 1s</a:t>
            </a:r>
            <a:r>
              <a:rPr lang="en-US" sz="3200" baseline="30000">
                <a:latin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</a:rPr>
              <a:t> 2s</a:t>
            </a:r>
            <a:r>
              <a:rPr lang="en-US" sz="3200" baseline="30000">
                <a:latin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</a:rPr>
              <a:t> 2p</a:t>
            </a:r>
            <a:r>
              <a:rPr lang="en-US" sz="3200" baseline="30000">
                <a:latin typeface="Times New Roman" pitchFamily="18" charset="0"/>
              </a:rPr>
              <a:t>5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371600" y="5105400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Sodium = 11 electrons 1s</a:t>
            </a:r>
            <a:r>
              <a:rPr lang="en-US" sz="3200" baseline="30000">
                <a:latin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</a:rPr>
              <a:t> 2s</a:t>
            </a:r>
            <a:r>
              <a:rPr lang="en-US" sz="3200" baseline="30000">
                <a:latin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</a:rPr>
              <a:t> 2p</a:t>
            </a:r>
            <a:r>
              <a:rPr lang="en-US" sz="3200" baseline="30000">
                <a:latin typeface="Times New Roman" pitchFamily="18" charset="0"/>
              </a:rPr>
              <a:t>6 </a:t>
            </a:r>
            <a:r>
              <a:rPr lang="en-US" sz="3200">
                <a:latin typeface="Times New Roman" pitchFamily="18" charset="0"/>
              </a:rPr>
              <a:t>3s</a:t>
            </a:r>
            <a:r>
              <a:rPr lang="en-US" sz="3200" baseline="30000">
                <a:latin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344462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utoUpdateAnimBg="0"/>
      <p:bldP spid="59397" grpId="0" autoUpdateAnimBg="0"/>
      <p:bldP spid="5939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676400" y="457200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Give the electron configuration for Fe, Zn, </a:t>
            </a:r>
            <a:r>
              <a:rPr lang="en-US" sz="3200" dirty="0" smtClean="0">
                <a:latin typeface="Times New Roman" pitchFamily="18" charset="0"/>
              </a:rPr>
              <a:t>Br</a:t>
            </a:r>
            <a:r>
              <a:rPr lang="en-US" sz="3200" dirty="0">
                <a:latin typeface="Times New Roman" pitchFamily="18" charset="0"/>
              </a:rPr>
              <a:t>, Sr.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57200" y="19812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Iron = 26 electrons 1s</a:t>
            </a:r>
            <a:r>
              <a:rPr lang="en-US" sz="3200" baseline="30000">
                <a:latin typeface="Times New Roman" pitchFamily="18" charset="0"/>
              </a:rPr>
              <a:t>2 </a:t>
            </a:r>
            <a:r>
              <a:rPr lang="en-US" sz="3200">
                <a:latin typeface="Times New Roman" pitchFamily="18" charset="0"/>
              </a:rPr>
              <a:t>2s</a:t>
            </a:r>
            <a:r>
              <a:rPr lang="en-US" sz="3200" baseline="30000">
                <a:latin typeface="Times New Roman" pitchFamily="18" charset="0"/>
              </a:rPr>
              <a:t>2 </a:t>
            </a:r>
            <a:r>
              <a:rPr lang="en-US" sz="3200">
                <a:latin typeface="Times New Roman" pitchFamily="18" charset="0"/>
              </a:rPr>
              <a:t>2p</a:t>
            </a:r>
            <a:r>
              <a:rPr lang="en-US" sz="3200" baseline="30000">
                <a:latin typeface="Times New Roman" pitchFamily="18" charset="0"/>
              </a:rPr>
              <a:t>6 </a:t>
            </a:r>
            <a:r>
              <a:rPr lang="en-US" sz="3200">
                <a:latin typeface="Times New Roman" pitchFamily="18" charset="0"/>
              </a:rPr>
              <a:t>3s</a:t>
            </a:r>
            <a:r>
              <a:rPr lang="en-US" sz="3200" baseline="30000">
                <a:latin typeface="Times New Roman" pitchFamily="18" charset="0"/>
              </a:rPr>
              <a:t>2 </a:t>
            </a:r>
            <a:r>
              <a:rPr lang="en-US" sz="3200">
                <a:latin typeface="Times New Roman" pitchFamily="18" charset="0"/>
              </a:rPr>
              <a:t>3p</a:t>
            </a:r>
            <a:r>
              <a:rPr lang="en-US" sz="3200" baseline="30000">
                <a:latin typeface="Times New Roman" pitchFamily="18" charset="0"/>
              </a:rPr>
              <a:t>6 </a:t>
            </a:r>
            <a:r>
              <a:rPr lang="en-US" sz="3200">
                <a:latin typeface="Times New Roman" pitchFamily="18" charset="0"/>
              </a:rPr>
              <a:t>4s</a:t>
            </a:r>
            <a:r>
              <a:rPr lang="en-US" sz="3200" baseline="30000">
                <a:latin typeface="Times New Roman" pitchFamily="18" charset="0"/>
              </a:rPr>
              <a:t>2  </a:t>
            </a:r>
            <a:r>
              <a:rPr lang="en-US" sz="3200">
                <a:latin typeface="Times New Roman" pitchFamily="18" charset="0"/>
              </a:rPr>
              <a:t>3d</a:t>
            </a:r>
            <a:r>
              <a:rPr lang="en-US" sz="3200" baseline="30000">
                <a:latin typeface="Times New Roman" pitchFamily="18" charset="0"/>
              </a:rPr>
              <a:t>6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7200" y="2909888"/>
            <a:ext cx="777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Zinc= 30 electrons 1s</a:t>
            </a:r>
            <a:r>
              <a:rPr lang="en-US" sz="3200" baseline="30000">
                <a:latin typeface="Times New Roman" pitchFamily="18" charset="0"/>
              </a:rPr>
              <a:t>2 </a:t>
            </a:r>
            <a:r>
              <a:rPr lang="en-US" sz="3200">
                <a:latin typeface="Times New Roman" pitchFamily="18" charset="0"/>
              </a:rPr>
              <a:t>2s</a:t>
            </a:r>
            <a:r>
              <a:rPr lang="en-US" sz="3200" baseline="30000">
                <a:latin typeface="Times New Roman" pitchFamily="18" charset="0"/>
              </a:rPr>
              <a:t>2 </a:t>
            </a:r>
            <a:r>
              <a:rPr lang="en-US" sz="3200">
                <a:latin typeface="Times New Roman" pitchFamily="18" charset="0"/>
              </a:rPr>
              <a:t>2p</a:t>
            </a:r>
            <a:r>
              <a:rPr lang="en-US" sz="3200" baseline="30000">
                <a:latin typeface="Times New Roman" pitchFamily="18" charset="0"/>
              </a:rPr>
              <a:t>6 </a:t>
            </a:r>
            <a:r>
              <a:rPr lang="en-US" sz="3200">
                <a:latin typeface="Times New Roman" pitchFamily="18" charset="0"/>
              </a:rPr>
              <a:t>3s</a:t>
            </a:r>
            <a:r>
              <a:rPr lang="en-US" sz="3200" baseline="30000">
                <a:latin typeface="Times New Roman" pitchFamily="18" charset="0"/>
              </a:rPr>
              <a:t>2 </a:t>
            </a:r>
            <a:r>
              <a:rPr lang="en-US" sz="3200">
                <a:latin typeface="Times New Roman" pitchFamily="18" charset="0"/>
              </a:rPr>
              <a:t>3p</a:t>
            </a:r>
            <a:r>
              <a:rPr lang="en-US" sz="3200" baseline="30000">
                <a:latin typeface="Times New Roman" pitchFamily="18" charset="0"/>
              </a:rPr>
              <a:t>6 </a:t>
            </a:r>
            <a:r>
              <a:rPr lang="en-US" sz="3200">
                <a:latin typeface="Times New Roman" pitchFamily="18" charset="0"/>
              </a:rPr>
              <a:t>4s</a:t>
            </a:r>
            <a:r>
              <a:rPr lang="en-US" sz="3200" baseline="30000">
                <a:latin typeface="Times New Roman" pitchFamily="18" charset="0"/>
              </a:rPr>
              <a:t>2 </a:t>
            </a:r>
            <a:r>
              <a:rPr lang="en-US" sz="3200">
                <a:latin typeface="Times New Roman" pitchFamily="18" charset="0"/>
              </a:rPr>
              <a:t>3d</a:t>
            </a:r>
            <a:r>
              <a:rPr lang="en-US" sz="3200" baseline="30000">
                <a:latin typeface="Times New Roman" pitchFamily="18" charset="0"/>
              </a:rPr>
              <a:t>10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57200" y="3840163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Bromine = 35 electron 1s</a:t>
            </a:r>
            <a:r>
              <a:rPr lang="en-US" sz="3200" baseline="30000">
                <a:latin typeface="Times New Roman" pitchFamily="18" charset="0"/>
              </a:rPr>
              <a:t>2 </a:t>
            </a:r>
            <a:r>
              <a:rPr lang="en-US" sz="3200">
                <a:latin typeface="Times New Roman" pitchFamily="18" charset="0"/>
              </a:rPr>
              <a:t>2s</a:t>
            </a:r>
            <a:r>
              <a:rPr lang="en-US" sz="3200" baseline="30000">
                <a:latin typeface="Times New Roman" pitchFamily="18" charset="0"/>
              </a:rPr>
              <a:t>2 </a:t>
            </a:r>
            <a:r>
              <a:rPr lang="en-US" sz="3200">
                <a:latin typeface="Times New Roman" pitchFamily="18" charset="0"/>
              </a:rPr>
              <a:t>2p</a:t>
            </a:r>
            <a:r>
              <a:rPr lang="en-US" sz="3200" baseline="30000">
                <a:latin typeface="Times New Roman" pitchFamily="18" charset="0"/>
              </a:rPr>
              <a:t>6 </a:t>
            </a:r>
            <a:r>
              <a:rPr lang="en-US" sz="3200">
                <a:latin typeface="Times New Roman" pitchFamily="18" charset="0"/>
              </a:rPr>
              <a:t>3s</a:t>
            </a:r>
            <a:r>
              <a:rPr lang="en-US" sz="3200" baseline="30000">
                <a:latin typeface="Times New Roman" pitchFamily="18" charset="0"/>
              </a:rPr>
              <a:t>2 </a:t>
            </a:r>
            <a:r>
              <a:rPr lang="en-US" sz="3200">
                <a:latin typeface="Times New Roman" pitchFamily="18" charset="0"/>
              </a:rPr>
              <a:t>3p</a:t>
            </a:r>
            <a:r>
              <a:rPr lang="en-US" sz="3200" baseline="30000">
                <a:latin typeface="Times New Roman" pitchFamily="18" charset="0"/>
              </a:rPr>
              <a:t>6 </a:t>
            </a:r>
            <a:r>
              <a:rPr lang="en-US" sz="3200">
                <a:latin typeface="Times New Roman" pitchFamily="18" charset="0"/>
              </a:rPr>
              <a:t>4s</a:t>
            </a:r>
            <a:r>
              <a:rPr lang="en-US" sz="3200" baseline="30000">
                <a:latin typeface="Times New Roman" pitchFamily="18" charset="0"/>
              </a:rPr>
              <a:t>2 </a:t>
            </a:r>
            <a:r>
              <a:rPr lang="en-US" sz="3200">
                <a:latin typeface="Times New Roman" pitchFamily="18" charset="0"/>
              </a:rPr>
              <a:t>3d</a:t>
            </a:r>
            <a:r>
              <a:rPr lang="en-US" sz="3200" baseline="30000">
                <a:latin typeface="Times New Roman" pitchFamily="18" charset="0"/>
              </a:rPr>
              <a:t>10 </a:t>
            </a:r>
            <a:r>
              <a:rPr lang="en-US" sz="3200">
                <a:latin typeface="Times New Roman" pitchFamily="18" charset="0"/>
              </a:rPr>
              <a:t>4p</a:t>
            </a:r>
            <a:r>
              <a:rPr lang="en-US" sz="3200" baseline="30000">
                <a:latin typeface="Times New Roman" pitchFamily="18" charset="0"/>
              </a:rPr>
              <a:t>5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57200" y="52578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Strontium= 38 electrons 1s</a:t>
            </a:r>
            <a:r>
              <a:rPr lang="en-US" sz="3200" baseline="30000" dirty="0">
                <a:latin typeface="Times New Roman" pitchFamily="18" charset="0"/>
              </a:rPr>
              <a:t>2 </a:t>
            </a:r>
            <a:r>
              <a:rPr lang="en-US" sz="3200" dirty="0">
                <a:latin typeface="Times New Roman" pitchFamily="18" charset="0"/>
              </a:rPr>
              <a:t>2s</a:t>
            </a:r>
            <a:r>
              <a:rPr lang="en-US" sz="3200" baseline="30000" dirty="0">
                <a:latin typeface="Times New Roman" pitchFamily="18" charset="0"/>
              </a:rPr>
              <a:t>2 </a:t>
            </a:r>
            <a:r>
              <a:rPr lang="en-US" sz="3200" dirty="0">
                <a:latin typeface="Times New Roman" pitchFamily="18" charset="0"/>
              </a:rPr>
              <a:t>2p</a:t>
            </a:r>
            <a:r>
              <a:rPr lang="en-US" sz="3200" baseline="30000" dirty="0">
                <a:latin typeface="Times New Roman" pitchFamily="18" charset="0"/>
              </a:rPr>
              <a:t>6 </a:t>
            </a:r>
            <a:r>
              <a:rPr lang="en-US" sz="3200" dirty="0">
                <a:latin typeface="Times New Roman" pitchFamily="18" charset="0"/>
              </a:rPr>
              <a:t>3s</a:t>
            </a:r>
            <a:r>
              <a:rPr lang="en-US" sz="3200" baseline="30000" dirty="0">
                <a:latin typeface="Times New Roman" pitchFamily="18" charset="0"/>
              </a:rPr>
              <a:t>2 </a:t>
            </a:r>
            <a:r>
              <a:rPr lang="en-US" sz="3200" dirty="0">
                <a:latin typeface="Times New Roman" pitchFamily="18" charset="0"/>
              </a:rPr>
              <a:t>3p</a:t>
            </a:r>
            <a:r>
              <a:rPr lang="en-US" sz="3200" baseline="30000" dirty="0">
                <a:latin typeface="Times New Roman" pitchFamily="18" charset="0"/>
              </a:rPr>
              <a:t>6 </a:t>
            </a:r>
            <a:r>
              <a:rPr lang="en-US" sz="3200" dirty="0">
                <a:latin typeface="Times New Roman" pitchFamily="18" charset="0"/>
              </a:rPr>
              <a:t>4s</a:t>
            </a:r>
            <a:r>
              <a:rPr lang="en-US" sz="3200" baseline="30000" dirty="0">
                <a:latin typeface="Times New Roman" pitchFamily="18" charset="0"/>
              </a:rPr>
              <a:t>2 </a:t>
            </a:r>
            <a:r>
              <a:rPr lang="en-US" sz="3200" dirty="0">
                <a:latin typeface="Times New Roman" pitchFamily="18" charset="0"/>
              </a:rPr>
              <a:t>3d</a:t>
            </a:r>
            <a:r>
              <a:rPr lang="en-US" sz="3200" baseline="30000" dirty="0">
                <a:latin typeface="Times New Roman" pitchFamily="18" charset="0"/>
              </a:rPr>
              <a:t>10 </a:t>
            </a:r>
            <a:r>
              <a:rPr lang="en-US" sz="3200" dirty="0">
                <a:latin typeface="Times New Roman" pitchFamily="18" charset="0"/>
              </a:rPr>
              <a:t>4p</a:t>
            </a:r>
            <a:r>
              <a:rPr lang="en-US" sz="3200" baseline="30000" dirty="0">
                <a:latin typeface="Times New Roman" pitchFamily="18" charset="0"/>
              </a:rPr>
              <a:t>6</a:t>
            </a:r>
            <a:r>
              <a:rPr lang="en-US" sz="3200" dirty="0">
                <a:latin typeface="Times New Roman" pitchFamily="18" charset="0"/>
              </a:rPr>
              <a:t>5s</a:t>
            </a:r>
            <a:r>
              <a:rPr lang="en-US" sz="3200" baseline="30000" dirty="0"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9588043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utoUpdateAnimBg="0"/>
      <p:bldP spid="60420" grpId="0" autoUpdateAnimBg="0"/>
      <p:bldP spid="60421" grpId="0" autoUpdateAnimBg="0"/>
      <p:bldP spid="6042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try…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86000"/>
            <a:ext cx="7989752" cy="3630795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Using your periodic table, write the electron configuration for each element according to its location on the periodic table (answers on the next slide).</a:t>
            </a:r>
          </a:p>
          <a:p>
            <a:r>
              <a:rPr lang="en-US" sz="2800" dirty="0" smtClean="0">
                <a:effectLst/>
              </a:rPr>
              <a:t>A) </a:t>
            </a:r>
            <a:r>
              <a:rPr lang="en-US" sz="2800" dirty="0" smtClean="0"/>
              <a:t>F</a:t>
            </a:r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B) Si</a:t>
            </a:r>
          </a:p>
          <a:p>
            <a:r>
              <a:rPr lang="en-US" sz="2800" dirty="0" smtClean="0">
                <a:effectLst/>
              </a:rPr>
              <a:t>C) </a:t>
            </a:r>
            <a:r>
              <a:rPr lang="en-US" sz="2800" dirty="0" smtClean="0"/>
              <a:t>Zn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04325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Answers!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A) </a:t>
            </a:r>
            <a:r>
              <a:rPr lang="en-US" sz="3600" dirty="0" smtClean="0"/>
              <a:t>F 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sz="3600" dirty="0">
                <a:sym typeface="Wingdings" panose="05000000000000000000" pitchFamily="2" charset="2"/>
              </a:rPr>
              <a:t>1s</a:t>
            </a:r>
            <a:r>
              <a:rPr lang="en-US" sz="3600" baseline="30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 2s</a:t>
            </a:r>
            <a:r>
              <a:rPr lang="en-US" sz="3600" baseline="30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2p</a:t>
            </a:r>
            <a:r>
              <a:rPr lang="en-US" sz="3600" baseline="30000" dirty="0">
                <a:sym typeface="Wingdings" panose="05000000000000000000" pitchFamily="2" charset="2"/>
              </a:rPr>
              <a:t>5</a:t>
            </a:r>
            <a:endParaRPr lang="en-US" sz="3600" dirty="0"/>
          </a:p>
          <a:p>
            <a:r>
              <a:rPr lang="en-US" sz="3600" dirty="0"/>
              <a:t>B) </a:t>
            </a:r>
            <a:r>
              <a:rPr lang="en-US" sz="3600" dirty="0" smtClean="0"/>
              <a:t>Si 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sz="3600" dirty="0">
                <a:sym typeface="Wingdings" panose="05000000000000000000" pitchFamily="2" charset="2"/>
              </a:rPr>
              <a:t>1s</a:t>
            </a:r>
            <a:r>
              <a:rPr lang="en-US" sz="3600" baseline="30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 2s</a:t>
            </a:r>
            <a:r>
              <a:rPr lang="en-US" sz="3600" baseline="30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 2p</a:t>
            </a:r>
            <a:r>
              <a:rPr lang="en-US" sz="3600" baseline="30000" dirty="0">
                <a:sym typeface="Wingdings" panose="05000000000000000000" pitchFamily="2" charset="2"/>
              </a:rPr>
              <a:t>6</a:t>
            </a:r>
            <a:r>
              <a:rPr lang="en-US" sz="3600" dirty="0">
                <a:sym typeface="Wingdings" panose="05000000000000000000" pitchFamily="2" charset="2"/>
              </a:rPr>
              <a:t> 3s</a:t>
            </a:r>
            <a:r>
              <a:rPr lang="en-US" sz="3600" baseline="30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3p</a:t>
            </a:r>
            <a:r>
              <a:rPr lang="en-US" sz="3600" baseline="30000" dirty="0" smtClean="0">
                <a:sym typeface="Wingdings" panose="05000000000000000000" pitchFamily="2" charset="2"/>
              </a:rPr>
              <a:t>2</a:t>
            </a:r>
            <a:endParaRPr lang="en-US" sz="3600" dirty="0"/>
          </a:p>
          <a:p>
            <a:r>
              <a:rPr lang="en-US" sz="3600" dirty="0"/>
              <a:t>C) </a:t>
            </a:r>
            <a:r>
              <a:rPr lang="en-US" sz="3600" dirty="0" smtClean="0"/>
              <a:t>Zn </a:t>
            </a:r>
            <a:r>
              <a:rPr lang="en-US" sz="3600" dirty="0" smtClean="0">
                <a:sym typeface="Wingdings" panose="05000000000000000000" pitchFamily="2" charset="2"/>
              </a:rPr>
              <a:t> 1s</a:t>
            </a:r>
            <a:r>
              <a:rPr lang="en-US" sz="3600" baseline="30000" dirty="0" smtClean="0">
                <a:sym typeface="Wingdings" panose="05000000000000000000" pitchFamily="2" charset="2"/>
              </a:rPr>
              <a:t>2</a:t>
            </a:r>
            <a:r>
              <a:rPr lang="en-US" sz="3600" dirty="0" smtClean="0">
                <a:sym typeface="Wingdings" panose="05000000000000000000" pitchFamily="2" charset="2"/>
              </a:rPr>
              <a:t> 2s</a:t>
            </a:r>
            <a:r>
              <a:rPr lang="en-US" sz="3600" baseline="30000" dirty="0" smtClean="0">
                <a:sym typeface="Wingdings" panose="05000000000000000000" pitchFamily="2" charset="2"/>
              </a:rPr>
              <a:t>2</a:t>
            </a:r>
            <a:r>
              <a:rPr lang="en-US" sz="3600" dirty="0" smtClean="0">
                <a:sym typeface="Wingdings" panose="05000000000000000000" pitchFamily="2" charset="2"/>
              </a:rPr>
              <a:t> 2p</a:t>
            </a:r>
            <a:r>
              <a:rPr lang="en-US" sz="3600" baseline="30000" dirty="0" smtClean="0">
                <a:sym typeface="Wingdings" panose="05000000000000000000" pitchFamily="2" charset="2"/>
              </a:rPr>
              <a:t>6</a:t>
            </a:r>
            <a:r>
              <a:rPr lang="en-US" sz="3600" dirty="0" smtClean="0">
                <a:sym typeface="Wingdings" panose="05000000000000000000" pitchFamily="2" charset="2"/>
              </a:rPr>
              <a:t> 3s</a:t>
            </a:r>
            <a:r>
              <a:rPr lang="en-US" sz="3600" baseline="30000" dirty="0" smtClean="0">
                <a:sym typeface="Wingdings" panose="05000000000000000000" pitchFamily="2" charset="2"/>
              </a:rPr>
              <a:t>2</a:t>
            </a:r>
            <a:r>
              <a:rPr lang="en-US" sz="3600" dirty="0" smtClean="0">
                <a:sym typeface="Wingdings" panose="05000000000000000000" pitchFamily="2" charset="2"/>
              </a:rPr>
              <a:t> 3p</a:t>
            </a:r>
            <a:r>
              <a:rPr lang="en-US" sz="3600" baseline="30000" dirty="0" smtClean="0">
                <a:sym typeface="Wingdings" panose="05000000000000000000" pitchFamily="2" charset="2"/>
              </a:rPr>
              <a:t>6</a:t>
            </a:r>
            <a:r>
              <a:rPr lang="en-US" sz="3600" dirty="0" smtClean="0">
                <a:sym typeface="Wingdings" panose="05000000000000000000" pitchFamily="2" charset="2"/>
              </a:rPr>
              <a:t> 4s</a:t>
            </a:r>
            <a:r>
              <a:rPr lang="en-US" sz="3600" baseline="30000" dirty="0" smtClean="0">
                <a:sym typeface="Wingdings" panose="05000000000000000000" pitchFamily="2" charset="2"/>
              </a:rPr>
              <a:t>2</a:t>
            </a:r>
            <a:r>
              <a:rPr lang="en-US" sz="3600" dirty="0" smtClean="0">
                <a:sym typeface="Wingdings" panose="05000000000000000000" pitchFamily="2" charset="2"/>
              </a:rPr>
              <a:t> 3d</a:t>
            </a:r>
            <a:r>
              <a:rPr lang="en-US" sz="3600" baseline="30000" dirty="0" smtClean="0">
                <a:sym typeface="Wingdings" panose="05000000000000000000" pitchFamily="2" charset="2"/>
              </a:rPr>
              <a:t>10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92138"/>
      </p:ext>
    </p:extLst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Abbreviated (noble gas or short-hand configurations)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52400" y="2209800"/>
            <a:ext cx="4038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Bell MT" panose="02020503060305020303" pitchFamily="18" charset="0"/>
              </a:rPr>
              <a:t>Find the symbol for the element on the periodic </a:t>
            </a:r>
            <a:r>
              <a:rPr lang="en-US" sz="2000" dirty="0" smtClean="0">
                <a:latin typeface="Bell MT" panose="02020503060305020303" pitchFamily="18" charset="0"/>
              </a:rPr>
              <a:t>table</a:t>
            </a:r>
          </a:p>
          <a:p>
            <a:pPr marL="0" indent="0">
              <a:buNone/>
            </a:pPr>
            <a:endParaRPr lang="en-US" sz="2000" dirty="0">
              <a:latin typeface="Bell MT" panose="02020503060305020303" pitchFamily="18" charset="0"/>
            </a:endParaRPr>
          </a:p>
          <a:p>
            <a:r>
              <a:rPr lang="en-US" sz="2000" dirty="0">
                <a:latin typeface="Bell MT" panose="02020503060305020303" pitchFamily="18" charset="0"/>
              </a:rPr>
              <a:t>Write the symbol in brackets for the noble gas located at the far right of the preceding horizontal row on the </a:t>
            </a:r>
            <a:r>
              <a:rPr lang="en-US" sz="2000" dirty="0" smtClean="0">
                <a:latin typeface="Bell MT" panose="02020503060305020303" pitchFamily="18" charset="0"/>
              </a:rPr>
              <a:t>table</a:t>
            </a:r>
          </a:p>
          <a:p>
            <a:endParaRPr lang="en-US" sz="2000" dirty="0">
              <a:latin typeface="Bell MT" panose="02020503060305020303" pitchFamily="18" charset="0"/>
            </a:endParaRPr>
          </a:p>
          <a:p>
            <a:r>
              <a:rPr lang="en-US" sz="2000" dirty="0">
                <a:latin typeface="Bell MT" panose="02020503060305020303" pitchFamily="18" charset="0"/>
              </a:rPr>
              <a:t>Move back down a row and to the far left. Following the elements in the row write the outer </a:t>
            </a:r>
            <a:r>
              <a:rPr lang="mr-IN" sz="2000" dirty="0">
                <a:latin typeface="Bell MT" panose="02020503060305020303" pitchFamily="18" charset="0"/>
              </a:rPr>
              <a:t>–</a:t>
            </a:r>
            <a:r>
              <a:rPr lang="en-US" sz="2000" dirty="0">
                <a:latin typeface="Bell MT" panose="02020503060305020303" pitchFamily="18" charset="0"/>
              </a:rPr>
              <a:t>electron configuration associated with each column until you reach the element you are describing.</a:t>
            </a:r>
          </a:p>
          <a:p>
            <a:endParaRPr lang="en-US" sz="2000" dirty="0">
              <a:latin typeface="Bell MT" panose="02020503060305020303" pitchFamily="18" charset="0"/>
            </a:endParaRPr>
          </a:p>
          <a:p>
            <a:endParaRPr lang="en-US" sz="2000" dirty="0">
              <a:latin typeface="Bell MT" panose="02020503060305020303" pitchFamily="18" charset="0"/>
            </a:endParaRPr>
          </a:p>
        </p:txBody>
      </p:sp>
      <p:pic>
        <p:nvPicPr>
          <p:cNvPr id="13" name="Content Placeholder 12" descr="IMG_237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62" b="-31662"/>
          <a:stretch>
            <a:fillRect/>
          </a:stretch>
        </p:blipFill>
        <p:spPr>
          <a:xfrm>
            <a:off x="4343400" y="1143000"/>
            <a:ext cx="4572000" cy="5867400"/>
          </a:xfrm>
        </p:spPr>
      </p:pic>
    </p:spTree>
    <p:extLst>
      <p:ext uri="{BB962C8B-B14F-4D97-AF65-F5344CB8AC3E}">
        <p14:creationId xmlns:p14="http://schemas.microsoft.com/office/powerpoint/2010/main" val="326686145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Examples…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30725"/>
          </a:xfrm>
        </p:spPr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Oxygen</a:t>
            </a:r>
          </a:p>
          <a:p>
            <a:endParaRPr lang="en-US" dirty="0" smtClean="0">
              <a:latin typeface="Bell MT" panose="02020503060305020303" pitchFamily="18" charset="0"/>
            </a:endParaRPr>
          </a:p>
          <a:p>
            <a:pPr lvl="1"/>
            <a:r>
              <a:rPr lang="en-US" dirty="0" smtClean="0">
                <a:latin typeface="Bell MT" panose="02020503060305020303" pitchFamily="18" charset="0"/>
              </a:rPr>
              <a:t>Noble gas configuration [He] 2s</a:t>
            </a:r>
            <a:r>
              <a:rPr lang="en-US" baseline="30000" dirty="0" smtClean="0">
                <a:latin typeface="Bell MT" panose="02020503060305020303" pitchFamily="18" charset="0"/>
              </a:rPr>
              <a:t>2</a:t>
            </a:r>
            <a:r>
              <a:rPr lang="en-US" dirty="0" smtClean="0">
                <a:latin typeface="Bell MT" panose="02020503060305020303" pitchFamily="18" charset="0"/>
              </a:rPr>
              <a:t> 2p</a:t>
            </a:r>
            <a:r>
              <a:rPr lang="en-US" baseline="30000" dirty="0" smtClean="0">
                <a:latin typeface="Bell MT" panose="02020503060305020303" pitchFamily="18" charset="0"/>
              </a:rPr>
              <a:t>4</a:t>
            </a:r>
          </a:p>
          <a:p>
            <a:endParaRPr lang="en-US" baseline="30000" dirty="0">
              <a:latin typeface="Bell MT" panose="02020503060305020303" pitchFamily="18" charset="0"/>
            </a:endParaRPr>
          </a:p>
          <a:p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smtClean="0">
                <a:latin typeface="Bell MT" panose="02020503060305020303" pitchFamily="18" charset="0"/>
              </a:rPr>
              <a:t>Zinc (30) 1s</a:t>
            </a:r>
            <a:r>
              <a:rPr lang="en-US" baseline="30000" dirty="0" smtClean="0">
                <a:latin typeface="Bell MT" panose="02020503060305020303" pitchFamily="18" charset="0"/>
              </a:rPr>
              <a:t>2</a:t>
            </a:r>
            <a:r>
              <a:rPr lang="en-US" dirty="0" smtClean="0">
                <a:latin typeface="Bell MT" panose="02020503060305020303" pitchFamily="18" charset="0"/>
              </a:rPr>
              <a:t> 2s</a:t>
            </a:r>
            <a:r>
              <a:rPr lang="en-US" baseline="30000" dirty="0" smtClean="0">
                <a:latin typeface="Bell MT" panose="02020503060305020303" pitchFamily="18" charset="0"/>
              </a:rPr>
              <a:t>2 </a:t>
            </a:r>
            <a:r>
              <a:rPr lang="en-US" dirty="0" smtClean="0">
                <a:latin typeface="Bell MT" panose="02020503060305020303" pitchFamily="18" charset="0"/>
              </a:rPr>
              <a:t>2p</a:t>
            </a:r>
            <a:r>
              <a:rPr lang="en-US" baseline="30000" dirty="0" smtClean="0">
                <a:latin typeface="Bell MT" panose="02020503060305020303" pitchFamily="18" charset="0"/>
              </a:rPr>
              <a:t>6</a:t>
            </a:r>
            <a:r>
              <a:rPr lang="en-US" dirty="0" smtClean="0">
                <a:latin typeface="Bell MT" panose="02020503060305020303" pitchFamily="18" charset="0"/>
              </a:rPr>
              <a:t> 3s</a:t>
            </a:r>
            <a:r>
              <a:rPr lang="en-US" baseline="30000" dirty="0" smtClean="0">
                <a:latin typeface="Bell MT" panose="02020503060305020303" pitchFamily="18" charset="0"/>
              </a:rPr>
              <a:t>2</a:t>
            </a:r>
            <a:r>
              <a:rPr lang="en-US" dirty="0" smtClean="0">
                <a:latin typeface="Bell MT" panose="02020503060305020303" pitchFamily="18" charset="0"/>
              </a:rPr>
              <a:t> 3p</a:t>
            </a:r>
            <a:r>
              <a:rPr lang="en-US" baseline="30000" dirty="0" smtClean="0">
                <a:latin typeface="Bell MT" panose="02020503060305020303" pitchFamily="18" charset="0"/>
              </a:rPr>
              <a:t>6</a:t>
            </a:r>
            <a:r>
              <a:rPr lang="en-US" dirty="0" smtClean="0">
                <a:latin typeface="Bell MT" panose="02020503060305020303" pitchFamily="18" charset="0"/>
              </a:rPr>
              <a:t> 4s</a:t>
            </a:r>
            <a:r>
              <a:rPr lang="en-US" baseline="30000" dirty="0" smtClean="0">
                <a:latin typeface="Bell MT" panose="02020503060305020303" pitchFamily="18" charset="0"/>
              </a:rPr>
              <a:t>2</a:t>
            </a:r>
            <a:r>
              <a:rPr lang="en-US" dirty="0" smtClean="0">
                <a:latin typeface="Bell MT" panose="02020503060305020303" pitchFamily="18" charset="0"/>
              </a:rPr>
              <a:t> 3d</a:t>
            </a:r>
            <a:r>
              <a:rPr lang="en-US" baseline="30000" dirty="0" smtClean="0">
                <a:latin typeface="Bell MT" panose="02020503060305020303" pitchFamily="18" charset="0"/>
              </a:rPr>
              <a:t>10</a:t>
            </a:r>
          </a:p>
          <a:p>
            <a:pPr lvl="1"/>
            <a:endParaRPr lang="en-US" dirty="0" smtClean="0">
              <a:latin typeface="Bell MT" panose="02020503060305020303" pitchFamily="18" charset="0"/>
            </a:endParaRPr>
          </a:p>
          <a:p>
            <a:pPr lvl="1"/>
            <a:r>
              <a:rPr lang="en-US" dirty="0" smtClean="0">
                <a:latin typeface="Bell MT" panose="02020503060305020303" pitchFamily="18" charset="0"/>
              </a:rPr>
              <a:t>Noble gas configuration [</a:t>
            </a:r>
            <a:r>
              <a:rPr lang="en-US" dirty="0" err="1" smtClean="0">
                <a:latin typeface="Bell MT" panose="02020503060305020303" pitchFamily="18" charset="0"/>
              </a:rPr>
              <a:t>Ar</a:t>
            </a:r>
            <a:r>
              <a:rPr lang="en-US" dirty="0" smtClean="0">
                <a:latin typeface="Bell MT" panose="02020503060305020303" pitchFamily="18" charset="0"/>
              </a:rPr>
              <a:t>] 4s</a:t>
            </a:r>
            <a:r>
              <a:rPr lang="en-US" baseline="30000" dirty="0" smtClean="0">
                <a:latin typeface="Bell MT" panose="02020503060305020303" pitchFamily="18" charset="0"/>
              </a:rPr>
              <a:t>2</a:t>
            </a:r>
            <a:r>
              <a:rPr lang="en-US" dirty="0" smtClean="0">
                <a:latin typeface="Bell MT" panose="02020503060305020303" pitchFamily="18" charset="0"/>
              </a:rPr>
              <a:t> 3d</a:t>
            </a:r>
            <a:r>
              <a:rPr lang="en-US" baseline="30000" dirty="0" smtClean="0">
                <a:latin typeface="Bell MT" panose="02020503060305020303" pitchFamily="18" charset="0"/>
              </a:rPr>
              <a:t>10</a:t>
            </a:r>
            <a:endParaRPr lang="en-US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US" dirty="0">
              <a:latin typeface="Bell MT" panose="020205030603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2492"/>
          <a:stretch/>
        </p:blipFill>
        <p:spPr>
          <a:xfrm>
            <a:off x="2362200" y="1981200"/>
            <a:ext cx="34290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32907"/>
      </p:ext>
    </p:extLst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Now you try </a:t>
            </a:r>
            <a:br>
              <a:rPr lang="en-US" dirty="0" smtClean="0">
                <a:latin typeface="Bell MT" panose="02020503060305020303" pitchFamily="18" charset="0"/>
              </a:rPr>
            </a:br>
            <a:r>
              <a:rPr lang="en-US" dirty="0" smtClean="0">
                <a:latin typeface="Bell MT" panose="02020503060305020303" pitchFamily="18" charset="0"/>
              </a:rPr>
              <a:t>(answers on next slide)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8229600" cy="4530725"/>
          </a:xfrm>
        </p:spPr>
        <p:txBody>
          <a:bodyPr/>
          <a:lstStyle/>
          <a:p>
            <a:r>
              <a:rPr lang="en-US" sz="3000" dirty="0" smtClean="0">
                <a:latin typeface="Bell MT" panose="02020503060305020303" pitchFamily="18" charset="0"/>
              </a:rPr>
              <a:t>Write the noble gas configuration for </a:t>
            </a:r>
            <a:r>
              <a:rPr lang="en-US" sz="3000" dirty="0">
                <a:latin typeface="Bell MT" panose="02020503060305020303" pitchFamily="18" charset="0"/>
              </a:rPr>
              <a:t>C</a:t>
            </a:r>
            <a:r>
              <a:rPr lang="en-US" sz="3000" dirty="0" smtClean="0">
                <a:latin typeface="Bell MT" panose="02020503060305020303" pitchFamily="18" charset="0"/>
              </a:rPr>
              <a:t>esium (55)</a:t>
            </a:r>
          </a:p>
          <a:p>
            <a:endParaRPr lang="en-US" sz="3000" dirty="0" smtClean="0">
              <a:latin typeface="Bell MT" panose="02020503060305020303" pitchFamily="18" charset="0"/>
            </a:endParaRPr>
          </a:p>
          <a:p>
            <a:r>
              <a:rPr lang="en-US" sz="3000" dirty="0" smtClean="0">
                <a:latin typeface="Bell MT" panose="02020503060305020303" pitchFamily="18" charset="0"/>
              </a:rPr>
              <a:t>Write the noble gas configuration for Gold (79)</a:t>
            </a:r>
          </a:p>
          <a:p>
            <a:endParaRPr lang="en-US" sz="3000" dirty="0" smtClean="0">
              <a:latin typeface="Bell MT" panose="02020503060305020303" pitchFamily="18" charset="0"/>
            </a:endParaRPr>
          </a:p>
          <a:p>
            <a:r>
              <a:rPr lang="en-US" sz="3000" dirty="0" smtClean="0">
                <a:latin typeface="Bell MT" panose="02020503060305020303" pitchFamily="18" charset="0"/>
              </a:rPr>
              <a:t>Write the noble gas configuration for Antimony (51)</a:t>
            </a:r>
            <a:endParaRPr lang="en-US" sz="3000" dirty="0">
              <a:latin typeface="Bell MT" panose="02020503060305020303" pitchFamily="18" charset="0"/>
            </a:endParaRPr>
          </a:p>
          <a:p>
            <a:endParaRPr lang="en-US" sz="3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35902"/>
      </p:ext>
    </p:extLst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ell MT" panose="02020503060305020303" pitchFamily="18" charset="0"/>
              </a:rPr>
              <a:t>ANSWERS!</a:t>
            </a:r>
            <a:endParaRPr lang="en-US" sz="4400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068" y="2209800"/>
            <a:ext cx="8382000" cy="453072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Bell MT" panose="02020503060305020303" pitchFamily="18" charset="0"/>
              </a:rPr>
              <a:t>Noble gas configuration for Cs</a:t>
            </a:r>
          </a:p>
          <a:p>
            <a:pPr lvl="1"/>
            <a:r>
              <a:rPr lang="en-US" sz="3000" dirty="0" smtClean="0">
                <a:latin typeface="Bell MT" panose="02020503060305020303" pitchFamily="18" charset="0"/>
              </a:rPr>
              <a:t>[</a:t>
            </a:r>
            <a:r>
              <a:rPr lang="en-US" sz="3000" dirty="0" err="1" smtClean="0">
                <a:latin typeface="Bell MT" panose="02020503060305020303" pitchFamily="18" charset="0"/>
              </a:rPr>
              <a:t>Xe</a:t>
            </a:r>
            <a:r>
              <a:rPr lang="en-US" sz="3000" dirty="0" smtClean="0">
                <a:latin typeface="Bell MT" panose="02020503060305020303" pitchFamily="18" charset="0"/>
              </a:rPr>
              <a:t>] 6s</a:t>
            </a:r>
            <a:r>
              <a:rPr lang="en-US" sz="3000" baseline="30000" dirty="0" smtClean="0">
                <a:latin typeface="Bell MT" panose="02020503060305020303" pitchFamily="18" charset="0"/>
              </a:rPr>
              <a:t>1</a:t>
            </a:r>
          </a:p>
          <a:p>
            <a:pPr lvl="1"/>
            <a:endParaRPr lang="en-US" sz="3000" dirty="0" smtClean="0">
              <a:latin typeface="Bell MT" panose="02020503060305020303" pitchFamily="18" charset="0"/>
            </a:endParaRPr>
          </a:p>
          <a:p>
            <a:r>
              <a:rPr lang="en-US" sz="3000" dirty="0" smtClean="0">
                <a:latin typeface="Bell MT" panose="02020503060305020303" pitchFamily="18" charset="0"/>
              </a:rPr>
              <a:t>Noble gas configuration for Au</a:t>
            </a:r>
          </a:p>
          <a:p>
            <a:pPr lvl="1"/>
            <a:r>
              <a:rPr lang="en-US" sz="3000" dirty="0" smtClean="0">
                <a:latin typeface="Bell MT" panose="02020503060305020303" pitchFamily="18" charset="0"/>
              </a:rPr>
              <a:t>[</a:t>
            </a:r>
            <a:r>
              <a:rPr lang="en-US" sz="3000" dirty="0" err="1" smtClean="0">
                <a:latin typeface="Bell MT" panose="02020503060305020303" pitchFamily="18" charset="0"/>
              </a:rPr>
              <a:t>Xe</a:t>
            </a:r>
            <a:r>
              <a:rPr lang="en-US" sz="3000" dirty="0" smtClean="0">
                <a:latin typeface="Bell MT" panose="02020503060305020303" pitchFamily="18" charset="0"/>
              </a:rPr>
              <a:t>] 6s</a:t>
            </a:r>
            <a:r>
              <a:rPr lang="en-US" sz="3000" baseline="30000" dirty="0" smtClean="0">
                <a:latin typeface="Bell MT" panose="02020503060305020303" pitchFamily="18" charset="0"/>
              </a:rPr>
              <a:t>2</a:t>
            </a:r>
            <a:r>
              <a:rPr lang="en-US" sz="3000" dirty="0" smtClean="0">
                <a:latin typeface="Bell MT" panose="02020503060305020303" pitchFamily="18" charset="0"/>
              </a:rPr>
              <a:t>5d</a:t>
            </a:r>
            <a:r>
              <a:rPr lang="en-US" sz="3000" baseline="30000" dirty="0" smtClean="0">
                <a:latin typeface="Bell MT" panose="02020503060305020303" pitchFamily="18" charset="0"/>
              </a:rPr>
              <a:t>9</a:t>
            </a:r>
          </a:p>
          <a:p>
            <a:pPr lvl="1"/>
            <a:endParaRPr lang="en-US" sz="3000" baseline="30000" dirty="0">
              <a:latin typeface="Bell MT" panose="02020503060305020303" pitchFamily="18" charset="0"/>
            </a:endParaRPr>
          </a:p>
          <a:p>
            <a:r>
              <a:rPr lang="en-US" sz="3000" dirty="0" smtClean="0">
                <a:latin typeface="Bell MT" panose="02020503060305020303" pitchFamily="18" charset="0"/>
              </a:rPr>
              <a:t>Noble gas configuration for Antimony</a:t>
            </a:r>
          </a:p>
          <a:p>
            <a:pPr lvl="1"/>
            <a:r>
              <a:rPr lang="en-US" sz="3000" dirty="0" smtClean="0">
                <a:latin typeface="Bell MT" panose="02020503060305020303" pitchFamily="18" charset="0"/>
              </a:rPr>
              <a:t>[Kr]5s</a:t>
            </a:r>
            <a:r>
              <a:rPr lang="en-US" sz="3000" baseline="30000" dirty="0" smtClean="0">
                <a:latin typeface="Bell MT" panose="02020503060305020303" pitchFamily="18" charset="0"/>
              </a:rPr>
              <a:t>2</a:t>
            </a:r>
            <a:r>
              <a:rPr lang="en-US" sz="3000" dirty="0" smtClean="0">
                <a:latin typeface="Bell MT" panose="02020503060305020303" pitchFamily="18" charset="0"/>
              </a:rPr>
              <a:t>4d</a:t>
            </a:r>
            <a:r>
              <a:rPr lang="en-US" sz="3000" baseline="30000" dirty="0" smtClean="0">
                <a:latin typeface="Bell MT" panose="02020503060305020303" pitchFamily="18" charset="0"/>
              </a:rPr>
              <a:t>10</a:t>
            </a:r>
            <a:r>
              <a:rPr lang="en-US" sz="3000" dirty="0" smtClean="0">
                <a:latin typeface="Bell MT" panose="02020503060305020303" pitchFamily="18" charset="0"/>
              </a:rPr>
              <a:t>5p</a:t>
            </a:r>
            <a:r>
              <a:rPr lang="en-US" sz="3000" baseline="30000" dirty="0" smtClean="0">
                <a:latin typeface="Bell MT" panose="02020503060305020303" pitchFamily="18" charset="0"/>
              </a:rPr>
              <a:t>3</a:t>
            </a:r>
            <a:endParaRPr lang="en-US" sz="3000" dirty="0">
              <a:latin typeface="Bell MT" panose="02020503060305020303" pitchFamily="18" charset="0"/>
            </a:endParaRPr>
          </a:p>
          <a:p>
            <a:endParaRPr lang="en-US" sz="3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2348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57" y="1763699"/>
            <a:ext cx="4582643" cy="26895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Orbitals – Sublevels for electrons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933" y="2546601"/>
            <a:ext cx="46634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50" dirty="0"/>
              <a:t>s – spherical – one orbital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50" dirty="0"/>
              <a:t>p – dumbbell shaped – 3 orbitals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50" dirty="0"/>
              <a:t>d – 5 orbitals – first 4 have same shape, the 5</a:t>
            </a:r>
            <a:r>
              <a:rPr lang="en-US" sz="2250" baseline="30000" dirty="0"/>
              <a:t>th</a:t>
            </a:r>
            <a:r>
              <a:rPr lang="en-US" sz="2250" dirty="0"/>
              <a:t> is different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50" dirty="0"/>
              <a:t>f – 7 orbitals – all different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50" u="sng" dirty="0"/>
              <a:t>Each orbital can hold 2 electrons</a:t>
            </a:r>
          </a:p>
        </p:txBody>
      </p:sp>
    </p:spTree>
    <p:extLst>
      <p:ext uri="{BB962C8B-B14F-4D97-AF65-F5344CB8AC3E}">
        <p14:creationId xmlns:p14="http://schemas.microsoft.com/office/powerpoint/2010/main" val="27606034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335761" cy="38951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517" y="457200"/>
            <a:ext cx="7290054" cy="1124712"/>
          </a:xfrm>
        </p:spPr>
        <p:txBody>
          <a:bodyPr/>
          <a:lstStyle/>
          <a:p>
            <a:r>
              <a:rPr lang="en-US" dirty="0" smtClean="0"/>
              <a:t>You can use the periodic table to predict the orbitals for an element.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5575517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000" dirty="0"/>
              <a:t>Element’s period corresponds to # of energy levels that electrons can be found in</a:t>
            </a:r>
          </a:p>
        </p:txBody>
      </p:sp>
    </p:spTree>
    <p:extLst>
      <p:ext uri="{BB962C8B-B14F-4D97-AF65-F5344CB8AC3E}">
        <p14:creationId xmlns:p14="http://schemas.microsoft.com/office/powerpoint/2010/main" val="146263629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782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Atomic </a:t>
            </a:r>
            <a:r>
              <a:rPr lang="en-US" sz="3600" dirty="0" err="1" smtClean="0"/>
              <a:t>Orbitals</a:t>
            </a:r>
            <a:r>
              <a:rPr lang="en-US" sz="3600" dirty="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0782" y="1295400"/>
            <a:ext cx="91440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/>
              <a:t>Electrons arrange in s, p, d, f orbitals to make stable atoms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/>
              <a:t>The arrangement of the electrons in their orbitals is called e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configuration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err="1" smtClean="0"/>
              <a:t>Aufbau</a:t>
            </a:r>
            <a:r>
              <a:rPr lang="en-US" sz="3600" dirty="0" smtClean="0"/>
              <a:t> </a:t>
            </a:r>
            <a:r>
              <a:rPr lang="en-US" sz="3600" dirty="0"/>
              <a:t>principle: </a:t>
            </a:r>
            <a:r>
              <a:rPr lang="en-US" sz="3600" dirty="0" smtClean="0"/>
              <a:t>e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occupy lowest </a:t>
            </a:r>
            <a:r>
              <a:rPr lang="en-US" sz="3600" dirty="0"/>
              <a:t>energy levels </a:t>
            </a:r>
            <a:r>
              <a:rPr lang="en-US" sz="3600" dirty="0" smtClean="0"/>
              <a:t>first</a:t>
            </a:r>
            <a:endParaRPr lang="en-US" sz="36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/>
              <a:t>always start with s </a:t>
            </a:r>
            <a:r>
              <a:rPr lang="en-US" sz="3200" dirty="0" smtClean="0"/>
              <a:t>orbital, then p, d, and f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Cross over starts in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and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level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590481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Periodic Table and Electron Configurations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dirty="0" smtClean="0"/>
              <a:t>Group 1: always ends in s</a:t>
            </a:r>
            <a:r>
              <a:rPr lang="en-US" sz="4000" baseline="30000" dirty="0" smtClean="0"/>
              <a:t>1</a:t>
            </a:r>
            <a:endParaRPr lang="en-US" sz="4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 smtClean="0"/>
              <a:t>Ex: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 smtClean="0"/>
              <a:t>Li: 1s</a:t>
            </a:r>
            <a:r>
              <a:rPr lang="en-US" sz="3600" baseline="30000" dirty="0" smtClean="0"/>
              <a:t>2</a:t>
            </a:r>
            <a:r>
              <a:rPr lang="en-US" sz="3600" u="sng" dirty="0" smtClean="0"/>
              <a:t>2s</a:t>
            </a:r>
            <a:r>
              <a:rPr lang="en-US" sz="3600" u="sng" baseline="30000" dirty="0" smtClean="0"/>
              <a:t>1</a:t>
            </a:r>
            <a:r>
              <a:rPr lang="en-US" sz="3600" u="sng" dirty="0" smtClean="0"/>
              <a:t> </a:t>
            </a:r>
            <a:r>
              <a:rPr lang="en-US" sz="3600" dirty="0" smtClean="0"/>
              <a:t>(Li: period 2)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 smtClean="0"/>
              <a:t>Na: 1s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2s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2p</a:t>
            </a:r>
            <a:r>
              <a:rPr lang="en-US" sz="3600" baseline="30000" dirty="0" smtClean="0"/>
              <a:t>6</a:t>
            </a:r>
            <a:r>
              <a:rPr lang="en-US" sz="3600" u="sng" dirty="0" smtClean="0"/>
              <a:t>3s</a:t>
            </a:r>
            <a:r>
              <a:rPr lang="en-US" sz="3600" u="sng" baseline="30000" dirty="0" smtClean="0"/>
              <a:t>1</a:t>
            </a:r>
            <a:r>
              <a:rPr lang="en-US" sz="3600" dirty="0" smtClean="0"/>
              <a:t> (Na: period 3)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 smtClean="0"/>
              <a:t>K: 1s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2s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2p</a:t>
            </a:r>
            <a:r>
              <a:rPr lang="en-US" sz="3600" baseline="30000" dirty="0" smtClean="0"/>
              <a:t>6</a:t>
            </a:r>
            <a:r>
              <a:rPr lang="en-US" sz="3600" dirty="0" smtClean="0"/>
              <a:t>3s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3p</a:t>
            </a:r>
            <a:r>
              <a:rPr lang="en-US" sz="3600" baseline="30000" dirty="0" smtClean="0"/>
              <a:t>6</a:t>
            </a:r>
            <a:r>
              <a:rPr lang="en-US" sz="3600" u="sng" dirty="0" smtClean="0"/>
              <a:t>4s</a:t>
            </a:r>
            <a:r>
              <a:rPr lang="en-US" sz="3600" u="sng" baseline="30000" dirty="0" smtClean="0"/>
              <a:t>1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(K: period 4)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Periodic Table and Electron Configurations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Group 2: always ends in s</a:t>
            </a:r>
            <a:r>
              <a:rPr lang="en-US" sz="4400" baseline="30000" dirty="0" smtClean="0"/>
              <a:t>2</a:t>
            </a:r>
          </a:p>
          <a:p>
            <a:pPr eaLnBrk="1" hangingPunct="1">
              <a:defRPr/>
            </a:pPr>
            <a:r>
              <a:rPr lang="en-US" sz="4400" dirty="0" smtClean="0"/>
              <a:t>Ex:</a:t>
            </a:r>
          </a:p>
          <a:p>
            <a:pPr lvl="1" eaLnBrk="1" hangingPunct="1">
              <a:defRPr/>
            </a:pPr>
            <a:r>
              <a:rPr lang="en-US" sz="4000" dirty="0" smtClean="0"/>
              <a:t>Be: 1s</a:t>
            </a:r>
            <a:r>
              <a:rPr lang="en-US" sz="4000" baseline="30000" dirty="0" smtClean="0"/>
              <a:t>2</a:t>
            </a:r>
            <a:r>
              <a:rPr lang="en-US" sz="4000" u="sng" dirty="0" smtClean="0"/>
              <a:t>2s</a:t>
            </a:r>
            <a:r>
              <a:rPr lang="en-US" sz="4000" u="sng" baseline="30000" dirty="0" smtClean="0"/>
              <a:t>2</a:t>
            </a:r>
            <a:r>
              <a:rPr lang="en-US" sz="4000" dirty="0" smtClean="0"/>
              <a:t> (Be: period 2)</a:t>
            </a:r>
          </a:p>
          <a:p>
            <a:pPr lvl="1" eaLnBrk="1" hangingPunct="1">
              <a:defRPr/>
            </a:pPr>
            <a:r>
              <a:rPr lang="en-US" sz="4000" dirty="0" smtClean="0"/>
              <a:t>Mg: 1s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2p</a:t>
            </a:r>
            <a:r>
              <a:rPr lang="en-US" sz="4000" baseline="30000" dirty="0" smtClean="0"/>
              <a:t>6</a:t>
            </a:r>
            <a:r>
              <a:rPr lang="en-US" sz="4000" u="sng" dirty="0" smtClean="0"/>
              <a:t>3s</a:t>
            </a:r>
            <a:r>
              <a:rPr lang="en-US" sz="4000" u="sng" baseline="30000" dirty="0" smtClean="0"/>
              <a:t>2</a:t>
            </a:r>
            <a:r>
              <a:rPr lang="en-US" sz="4000" dirty="0" smtClean="0"/>
              <a:t> (Mg: period 3)</a:t>
            </a:r>
          </a:p>
          <a:p>
            <a:pPr lvl="1" eaLnBrk="1" hangingPunct="1">
              <a:defRPr/>
            </a:pPr>
            <a:endParaRPr lang="en-US" sz="4000" dirty="0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Periodic Table and Electron Configurations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Group 13: p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 </a:t>
            </a:r>
          </a:p>
          <a:p>
            <a:pPr eaLnBrk="1" hangingPunct="1">
              <a:defRPr/>
            </a:pPr>
            <a:r>
              <a:rPr lang="en-US" sz="3600" dirty="0" smtClean="0"/>
              <a:t>Group 14: p</a:t>
            </a:r>
            <a:r>
              <a:rPr lang="en-US" sz="3600" baseline="30000" dirty="0" smtClean="0"/>
              <a:t>2</a:t>
            </a: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Group 15: p</a:t>
            </a:r>
            <a:r>
              <a:rPr lang="en-US" sz="3600" baseline="30000" dirty="0" smtClean="0"/>
              <a:t>3</a:t>
            </a:r>
            <a:endParaRPr lang="en-US" sz="3600" dirty="0" smtClean="0"/>
          </a:p>
          <a:p>
            <a:pPr eaLnBrk="1" hangingPunct="1">
              <a:defRPr/>
            </a:pPr>
            <a:r>
              <a:rPr lang="en-US" sz="3600" dirty="0"/>
              <a:t>Group </a:t>
            </a:r>
            <a:r>
              <a:rPr lang="en-US" sz="3600" dirty="0" smtClean="0"/>
              <a:t>16: p</a:t>
            </a:r>
            <a:r>
              <a:rPr lang="en-US" sz="3600" baseline="30000" dirty="0" smtClean="0"/>
              <a:t>4</a:t>
            </a:r>
            <a:endParaRPr lang="en-US" sz="3600" dirty="0"/>
          </a:p>
          <a:p>
            <a:pPr eaLnBrk="1" hangingPunct="1">
              <a:defRPr/>
            </a:pPr>
            <a:r>
              <a:rPr lang="en-US" sz="3600" dirty="0" smtClean="0"/>
              <a:t>Group 17: p</a:t>
            </a:r>
            <a:r>
              <a:rPr lang="en-US" sz="3600" baseline="30000" dirty="0" smtClean="0"/>
              <a:t>5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Periodic Table and Electron Configurations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Group 18: full s and p orbital (except He, it only has 2 e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so its full shell includes only 1s)</a:t>
            </a:r>
          </a:p>
          <a:p>
            <a:pPr lvl="1" eaLnBrk="1" hangingPunct="1">
              <a:defRPr/>
            </a:pPr>
            <a:r>
              <a:rPr lang="en-US" sz="3600" baseline="-25000" dirty="0" smtClean="0"/>
              <a:t> </a:t>
            </a:r>
            <a:r>
              <a:rPr lang="en-US" sz="3600" dirty="0" smtClean="0"/>
              <a:t> Makes them unreactive  </a:t>
            </a:r>
          </a:p>
          <a:p>
            <a:pPr eaLnBrk="1" hangingPunct="1">
              <a:defRPr/>
            </a:pPr>
            <a:r>
              <a:rPr lang="en-US" sz="3600" dirty="0"/>
              <a:t> </a:t>
            </a:r>
            <a:r>
              <a:rPr lang="en-US" sz="3600" dirty="0" smtClean="0"/>
              <a:t>s orbital e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+ p orbital e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= # valence e</a:t>
            </a:r>
            <a:r>
              <a:rPr lang="en-US" sz="3600" baseline="30000" dirty="0" smtClean="0"/>
              <a:t>-</a:t>
            </a:r>
            <a:endParaRPr lang="en-US" sz="3600" dirty="0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DD68D9C7BDC4E9EA95B4B9A52E82E" ma:contentTypeVersion="15" ma:contentTypeDescription="Create a new document." ma:contentTypeScope="" ma:versionID="d0fd56dbf54a5f29ec24a6ed023c237e">
  <xsd:schema xmlns:xsd="http://www.w3.org/2001/XMLSchema" xmlns:xs="http://www.w3.org/2001/XMLSchema" xmlns:p="http://schemas.microsoft.com/office/2006/metadata/properties" xmlns:ns1="http://schemas.microsoft.com/sharepoint/v3" xmlns:ns3="aac56c44-66ab-4619-a74e-0ac67355741d" xmlns:ns4="c70571fa-f593-4056-aac4-043da8abfc9d" targetNamespace="http://schemas.microsoft.com/office/2006/metadata/properties" ma:root="true" ma:fieldsID="3ff1c153d01a0745dc1d214d5936372d" ns1:_="" ns3:_="" ns4:_="">
    <xsd:import namespace="http://schemas.microsoft.com/sharepoint/v3"/>
    <xsd:import namespace="aac56c44-66ab-4619-a74e-0ac67355741d"/>
    <xsd:import namespace="c70571fa-f593-4056-aac4-043da8abfc9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56c44-66ab-4619-a74e-0ac6735574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571fa-f593-4056-aac4-043da8abf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5864BB9-F1F2-42C7-A42E-A7F1DD7988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c56c44-66ab-4619-a74e-0ac67355741d"/>
    <ds:schemaRef ds:uri="c70571fa-f593-4056-aac4-043da8abfc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E33CF8-99AA-4B74-9A96-FCFF5BC7B0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EA8F6C-84D1-4030-8101-320EF7E883BA}">
  <ds:schemaRefs>
    <ds:schemaRef ds:uri="http://schemas.openxmlformats.org/package/2006/metadata/core-properties"/>
    <ds:schemaRef ds:uri="aac56c44-66ab-4619-a74e-0ac67355741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c70571fa-f593-4056-aac4-043da8abfc9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6542</TotalTime>
  <Words>1181</Words>
  <Application>Microsoft Office PowerPoint</Application>
  <PresentationFormat>On-screen Show (4:3)</PresentationFormat>
  <Paragraphs>210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Bell MT</vt:lpstr>
      <vt:lpstr>Calibri</vt:lpstr>
      <vt:lpstr>Garamond</vt:lpstr>
      <vt:lpstr>Gill Sans MT</vt:lpstr>
      <vt:lpstr>Mangal</vt:lpstr>
      <vt:lpstr>Times New Roman</vt:lpstr>
      <vt:lpstr>Wingdings</vt:lpstr>
      <vt:lpstr>Wingdings 2</vt:lpstr>
      <vt:lpstr>Dividend</vt:lpstr>
      <vt:lpstr>Photo Editor Photo</vt:lpstr>
      <vt:lpstr>PowerPoint Presentation</vt:lpstr>
      <vt:lpstr>Objective</vt:lpstr>
      <vt:lpstr>Orbitals – Sublevels for electrons</vt:lpstr>
      <vt:lpstr>You can use the periodic table to predict the orbitals for an element.</vt:lpstr>
      <vt:lpstr>Atomic Orbitals </vt:lpstr>
      <vt:lpstr>Periodic Table and Electron Configurations</vt:lpstr>
      <vt:lpstr>Periodic Table and Electron Configurations</vt:lpstr>
      <vt:lpstr>Periodic Table and Electron Configurations</vt:lpstr>
      <vt:lpstr>Periodic Table and Electron Configurations</vt:lpstr>
      <vt:lpstr>Transition Metals</vt:lpstr>
      <vt:lpstr>PowerPoint Presentation</vt:lpstr>
      <vt:lpstr>Now you try…</vt:lpstr>
      <vt:lpstr>ANSWERS!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 try…</vt:lpstr>
      <vt:lpstr>Answers!</vt:lpstr>
      <vt:lpstr>Abbreviated (noble gas or short-hand configurations)</vt:lpstr>
      <vt:lpstr>Examples…</vt:lpstr>
      <vt:lpstr>Now you try  (answers on next slide)</vt:lpstr>
      <vt:lpstr>ANSWERS!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Carolyn Mitchell</dc:creator>
  <cp:lastModifiedBy>Carpenter, Charles</cp:lastModifiedBy>
  <cp:revision>101</cp:revision>
  <cp:lastPrinted>2020-03-23T19:42:18Z</cp:lastPrinted>
  <dcterms:created xsi:type="dcterms:W3CDTF">2006-07-19T17:22:46Z</dcterms:created>
  <dcterms:modified xsi:type="dcterms:W3CDTF">2020-03-27T13:39:16Z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0x01010005FDD68D9C7BDC4E9EA95B4B9A52E82E</vt:lpwstr>
  </property>
</Properties>
</file>