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0"/>
  </p:notesMasterIdLst>
  <p:handoutMasterIdLst>
    <p:handoutMasterId r:id="rId21"/>
  </p:handoutMasterIdLst>
  <p:sldIdLst>
    <p:sldId id="257" r:id="rId5"/>
    <p:sldId id="312" r:id="rId6"/>
    <p:sldId id="279" r:id="rId7"/>
    <p:sldId id="290" r:id="rId8"/>
    <p:sldId id="282" r:id="rId9"/>
    <p:sldId id="310" r:id="rId10"/>
    <p:sldId id="295" r:id="rId11"/>
    <p:sldId id="296" r:id="rId12"/>
    <p:sldId id="284" r:id="rId13"/>
    <p:sldId id="286" r:id="rId14"/>
    <p:sldId id="297" r:id="rId15"/>
    <p:sldId id="287" r:id="rId16"/>
    <p:sldId id="298" r:id="rId17"/>
    <p:sldId id="306" r:id="rId18"/>
    <p:sldId id="320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AAB586C-2007-4F05-BFEC-A3A49130E43E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94914B-1608-4D26-A4C2-53F88592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66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86853-E91D-0A4B-8FAC-5F7A2ABDDE3D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FD422-C4D0-7A43-BB3D-6C762F171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7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0C1C1-F241-4570-80CC-77F1412ED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6D488-36D0-443C-88FF-77C8ECEA3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CB575-D7DD-451F-965E-7CF83A6E6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62128-AB4B-4F33-B547-DB7196FF8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01945-A396-4997-989F-737F2570B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8F06A-AFFA-4948-935C-EEC02405A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953A6-2F79-4EC0-9C41-E89D61D68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3417A-1730-41C3-B725-AC5B05DFC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30A30-E0E1-47DB-987E-8416FDDD0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4C1A7-37C5-4910-A944-04E9188F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14B62-2D1F-4E2A-B3AC-C80EB1EAE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E3B91-D896-440C-ADF2-C68F8FEEE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DEBE-E83C-49FB-A2E8-46C5FAB38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A6D86D60-7F13-4817-BF0D-B1A434117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ell MT" panose="02020503060305020303" pitchFamily="18" charset="0"/>
              </a:rPr>
              <a:t>Electron Configurations</a:t>
            </a:r>
            <a:r>
              <a:rPr lang="en-US" dirty="0">
                <a:latin typeface="Bell MT" panose="02020503060305020303" pitchFamily="18" charset="0"/>
              </a:rPr>
              <a:t/>
            </a:r>
            <a:br>
              <a:rPr lang="en-US" dirty="0">
                <a:latin typeface="Bell MT" panose="02020503060305020303" pitchFamily="18" charset="0"/>
              </a:rPr>
            </a:br>
            <a:endParaRPr lang="en-US" dirty="0" smtClean="0"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04800" y="3657600"/>
            <a:ext cx="670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 smtClean="0">
                <a:latin typeface="Bell MT" panose="02020503060305020303" pitchFamily="18" charset="0"/>
              </a:rPr>
              <a:t>p </a:t>
            </a:r>
            <a:r>
              <a:rPr lang="en-US" sz="3600" dirty="0">
                <a:solidFill>
                  <a:schemeClr val="tx2"/>
                </a:solidFill>
                <a:latin typeface="Bell MT" panose="02020503060305020303" pitchFamily="18" charset="0"/>
              </a:rPr>
              <a:t>_____</a:t>
            </a:r>
            <a:r>
              <a:rPr lang="en-US" sz="3600" dirty="0">
                <a:latin typeface="Bell MT" panose="02020503060305020303" pitchFamily="18" charset="0"/>
              </a:rPr>
              <a:t> _____  _____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Bell MT" panose="02020503060305020303" pitchFamily="18" charset="0"/>
              </a:rPr>
              <a:t>p </a:t>
            </a:r>
            <a:r>
              <a:rPr lang="en-US" sz="3200" dirty="0">
                <a:latin typeface="Bell MT" panose="02020503060305020303" pitchFamily="18" charset="0"/>
              </a:rPr>
              <a:t>holds a maximum of 6 electrons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V="1">
            <a:off x="9906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 flipV="1">
            <a:off x="22098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 flipV="1">
            <a:off x="35814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15240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26670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990600" y="25146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Bell MT" panose="02020503060305020303" pitchFamily="18" charset="0"/>
              </a:rPr>
              <a:t>p</a:t>
            </a:r>
            <a:r>
              <a:rPr lang="en-US" sz="3600" baseline="30000">
                <a:latin typeface="Bell MT" panose="02020503060305020303" pitchFamily="18" charset="0"/>
              </a:rPr>
              <a:t>5</a:t>
            </a:r>
            <a:endParaRPr lang="en-US" sz="3600">
              <a:latin typeface="Bell MT" panose="020205030603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304800"/>
            <a:ext cx="41535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Bell MT" panose="02020503060305020303" pitchFamily="18" charset="0"/>
              </a:rPr>
              <a:t>Orbital Configurations</a:t>
            </a:r>
            <a:endParaRPr lang="en-US" sz="3200" dirty="0"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60" grpId="0" animBg="1"/>
      <p:bldP spid="45061" grpId="0" animBg="1"/>
      <p:bldP spid="45062" grpId="0" animBg="1"/>
      <p:bldP spid="45063" grpId="0" animBg="1"/>
      <p:bldP spid="45064" grpId="0" animBg="1"/>
      <p:bldP spid="4506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04800" y="45720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Bell MT" panose="02020503060305020303" pitchFamily="18" charset="0"/>
              </a:rPr>
              <a:t>d </a:t>
            </a:r>
            <a:r>
              <a:rPr lang="en-US" sz="3200" dirty="0">
                <a:latin typeface="Bell MT" panose="02020503060305020303" pitchFamily="18" charset="0"/>
              </a:rPr>
              <a:t>_____  _____  _____  _____  _____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66800" y="18288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Bell MT" panose="02020503060305020303" pitchFamily="18" charset="0"/>
              </a:rPr>
              <a:t>d </a:t>
            </a:r>
            <a:r>
              <a:rPr lang="en-US" sz="3200" dirty="0">
                <a:latin typeface="Bell MT" panose="02020503060305020303" pitchFamily="18" charset="0"/>
              </a:rPr>
              <a:t>holds a maximum of 10 electrons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V="1">
            <a:off x="10668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V="1">
            <a:off x="22098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flipV="1">
            <a:off x="34290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 flipV="1">
            <a:off x="46482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 flipV="1">
            <a:off x="57912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14478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26670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100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50292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63246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914400" y="28956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Bell MT" panose="02020503060305020303" pitchFamily="18" charset="0"/>
              </a:rPr>
              <a:t>d</a:t>
            </a:r>
            <a:r>
              <a:rPr lang="en-US" sz="3600" baseline="30000" dirty="0">
                <a:latin typeface="Bell MT" panose="02020503060305020303" pitchFamily="18" charset="0"/>
              </a:rPr>
              <a:t>10</a:t>
            </a:r>
            <a:endParaRPr lang="en-US" sz="3600" dirty="0">
              <a:latin typeface="Bell MT" panose="020205030603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62200" y="304800"/>
            <a:ext cx="41535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Bell MT" panose="02020503060305020303" pitchFamily="18" charset="0"/>
              </a:rPr>
              <a:t>Orbital Configurations</a:t>
            </a:r>
            <a:endParaRPr lang="en-US" sz="3200" dirty="0"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utoUpdateAnimBg="0"/>
      <p:bldP spid="56324" grpId="0" animBg="1"/>
      <p:bldP spid="56325" grpId="0" animBg="1"/>
      <p:bldP spid="56326" grpId="0" animBg="1"/>
      <p:bldP spid="56327" grpId="0" animBg="1"/>
      <p:bldP spid="56328" grpId="0" animBg="1"/>
      <p:bldP spid="56329" grpId="0" animBg="1"/>
      <p:bldP spid="56330" grpId="0" animBg="1"/>
      <p:bldP spid="56331" grpId="0" animBg="1"/>
      <p:bldP spid="56332" grpId="0" animBg="1"/>
      <p:bldP spid="56333" grpId="0" animBg="1"/>
      <p:bldP spid="563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04800" y="45720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Bell MT" panose="02020503060305020303" pitchFamily="18" charset="0"/>
              </a:rPr>
              <a:t>d </a:t>
            </a:r>
            <a:r>
              <a:rPr lang="en-US" sz="3200" dirty="0">
                <a:latin typeface="Bell MT" panose="02020503060305020303" pitchFamily="18" charset="0"/>
              </a:rPr>
              <a:t>_____  _____  _____  _____  _____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Bell MT" panose="02020503060305020303" pitchFamily="18" charset="0"/>
              </a:rPr>
              <a:t>d </a:t>
            </a:r>
            <a:r>
              <a:rPr lang="en-US" sz="3200" dirty="0">
                <a:latin typeface="Bell MT" panose="02020503060305020303" pitchFamily="18" charset="0"/>
              </a:rPr>
              <a:t>holds a maximum of 10 electrons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V="1">
            <a:off x="10668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V="1">
            <a:off x="22098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flipV="1">
            <a:off x="34290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flipV="1">
            <a:off x="46482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V="1">
            <a:off x="57912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1447800" y="44958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762000" y="28194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Bell MT" panose="02020503060305020303" pitchFamily="18" charset="0"/>
              </a:rPr>
              <a:t>d</a:t>
            </a:r>
            <a:r>
              <a:rPr lang="en-US" sz="3600" baseline="30000">
                <a:latin typeface="Bell MT" panose="02020503060305020303" pitchFamily="18" charset="0"/>
              </a:rPr>
              <a:t>6</a:t>
            </a:r>
            <a:endParaRPr lang="en-US" sz="3600">
              <a:latin typeface="Bell MT" panose="020205030603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304800"/>
            <a:ext cx="41535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Bell MT" panose="02020503060305020303" pitchFamily="18" charset="0"/>
              </a:rPr>
              <a:t>Orbital Configurations</a:t>
            </a:r>
            <a:endParaRPr lang="en-US" sz="3200" dirty="0"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4" grpId="0" animBg="1"/>
      <p:bldP spid="46085" grpId="0" animBg="1"/>
      <p:bldP spid="46086" grpId="0" animBg="1"/>
      <p:bldP spid="46087" grpId="0" animBg="1"/>
      <p:bldP spid="46088" grpId="0" animBg="1"/>
      <p:bldP spid="46089" grpId="0" animBg="1"/>
      <p:bldP spid="4609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04800" y="54102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Bell MT" panose="02020503060305020303" pitchFamily="18" charset="0"/>
              </a:rPr>
              <a:t>f </a:t>
            </a:r>
            <a:r>
              <a:rPr lang="en-US" sz="3200" dirty="0">
                <a:latin typeface="Bell MT" panose="02020503060305020303" pitchFamily="18" charset="0"/>
              </a:rPr>
              <a:t>____  ____  ____  ____  ____  ____  ____ 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990600" y="19050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Bell MT" panose="02020503060305020303" pitchFamily="18" charset="0"/>
              </a:rPr>
              <a:t>f </a:t>
            </a:r>
            <a:r>
              <a:rPr lang="en-US" sz="3200" dirty="0">
                <a:latin typeface="Bell MT" panose="02020503060305020303" pitchFamily="18" charset="0"/>
              </a:rPr>
              <a:t>holds a maximum of 14 electrons</a:t>
            </a: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 flipV="1">
            <a:off x="9144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 flipV="1">
            <a:off x="19812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 flipV="1">
            <a:off x="29718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V="1">
            <a:off x="39624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 flipV="1">
            <a:off x="49530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V="1">
            <a:off x="59436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V="1">
            <a:off x="69342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12954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23622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3276600" y="54102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4267200" y="54102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5257800" y="54102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62484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7239000" y="533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914400" y="30480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Bell MT" panose="02020503060305020303" pitchFamily="18" charset="0"/>
              </a:rPr>
              <a:t>f</a:t>
            </a:r>
            <a:r>
              <a:rPr lang="en-US" sz="3600" baseline="30000">
                <a:latin typeface="Bell MT" panose="02020503060305020303" pitchFamily="18" charset="0"/>
              </a:rPr>
              <a:t>14</a:t>
            </a:r>
            <a:endParaRPr lang="en-US" sz="3600">
              <a:latin typeface="Bell MT" panose="02020503060305020303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62200" y="304800"/>
            <a:ext cx="41535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Bell MT" panose="02020503060305020303" pitchFamily="18" charset="0"/>
              </a:rPr>
              <a:t>Orbital Configurations</a:t>
            </a:r>
            <a:endParaRPr lang="en-US" sz="3200" dirty="0"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7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8" grpId="0" animBg="1"/>
      <p:bldP spid="57349" grpId="0" animBg="1"/>
      <p:bldP spid="57350" grpId="0" animBg="1"/>
      <p:bldP spid="57351" grpId="0" animBg="1"/>
      <p:bldP spid="57352" grpId="0" animBg="1"/>
      <p:bldP spid="57353" grpId="0" animBg="1"/>
      <p:bldP spid="57354" grpId="0" animBg="1"/>
      <p:bldP spid="57355" grpId="0" animBg="1"/>
      <p:bldP spid="57356" grpId="0" animBg="1"/>
      <p:bldP spid="57357" grpId="0" animBg="1"/>
      <p:bldP spid="57358" grpId="0" animBg="1"/>
      <p:bldP spid="57359" grpId="0" animBg="1"/>
      <p:bldP spid="57360" grpId="0" animBg="1"/>
      <p:bldP spid="57361" grpId="0" animBg="1"/>
      <p:bldP spid="5736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ll MT" panose="02020503060305020303" pitchFamily="18" charset="0"/>
              </a:rPr>
              <a:t>Now you try! </a:t>
            </a:r>
            <a:br>
              <a:rPr lang="en-US" dirty="0" smtClean="0">
                <a:latin typeface="Bell MT" panose="02020503060305020303" pitchFamily="18" charset="0"/>
              </a:rPr>
            </a:br>
            <a:r>
              <a:rPr lang="en-US" dirty="0" smtClean="0">
                <a:latin typeface="Bell MT" panose="02020503060305020303" pitchFamily="18" charset="0"/>
              </a:rPr>
              <a:t>(answers on the next slide)</a:t>
            </a:r>
            <a:endParaRPr lang="en-US" dirty="0"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158" y="2133600"/>
            <a:ext cx="8245642" cy="2169101"/>
          </a:xfrm>
        </p:spPr>
        <p:txBody>
          <a:bodyPr/>
          <a:lstStyle/>
          <a:p>
            <a:r>
              <a:rPr lang="en-US" sz="4400" dirty="0">
                <a:latin typeface="Bell MT" panose="02020503060305020303" pitchFamily="18" charset="0"/>
              </a:rPr>
              <a:t>1</a:t>
            </a:r>
            <a:r>
              <a:rPr lang="en-US" sz="4400" dirty="0" smtClean="0">
                <a:latin typeface="Bell MT" panose="02020503060305020303" pitchFamily="18" charset="0"/>
              </a:rPr>
              <a:t>) Write the orbital notation (arrows) for P.</a:t>
            </a:r>
          </a:p>
          <a:p>
            <a:r>
              <a:rPr lang="en-US" sz="4400" dirty="0" smtClean="0">
                <a:latin typeface="Bell MT" panose="02020503060305020303" pitchFamily="18" charset="0"/>
              </a:rPr>
              <a:t>2) What element is this?</a:t>
            </a:r>
          </a:p>
          <a:p>
            <a:pPr lvl="1"/>
            <a:endParaRPr lang="en-US" dirty="0">
              <a:latin typeface="Bell MT" panose="02020503060305020303" pitchFamily="18" charset="0"/>
            </a:endParaRPr>
          </a:p>
        </p:txBody>
      </p:sp>
      <p:pic>
        <p:nvPicPr>
          <p:cNvPr id="2050" name="Picture 2" descr="Image result for orbital notation for silv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/>
          <a:stretch/>
        </p:blipFill>
        <p:spPr bwMode="auto">
          <a:xfrm>
            <a:off x="685800" y="4419600"/>
            <a:ext cx="7315200" cy="184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ll MT" panose="02020503060305020303" pitchFamily="18" charset="0"/>
              </a:rPr>
              <a:t>ANSWERS!</a:t>
            </a:r>
            <a:endParaRPr lang="en-US" dirty="0">
              <a:latin typeface="Bell MT" panose="02020503060305020303" pitchFamily="18" charset="0"/>
            </a:endParaRPr>
          </a:p>
        </p:txBody>
      </p:sp>
      <p:pic>
        <p:nvPicPr>
          <p:cNvPr id="1026" name="Picture 2" descr="Image result for orbital filling diagram for phosphoru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40723"/>
            <a:ext cx="544830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2000" y="1219200"/>
            <a:ext cx="754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en-US" sz="3000" dirty="0" smtClean="0">
                <a:latin typeface="Bell MT" panose="02020503060305020303" pitchFamily="18" charset="0"/>
              </a:rPr>
              <a:t>Write </a:t>
            </a:r>
            <a:r>
              <a:rPr lang="en-US" sz="3000" dirty="0">
                <a:latin typeface="Bell MT" panose="02020503060305020303" pitchFamily="18" charset="0"/>
              </a:rPr>
              <a:t>the orbital notation (arrows) for P</a:t>
            </a:r>
            <a:r>
              <a:rPr lang="en-US" sz="3000" dirty="0" smtClean="0">
                <a:latin typeface="Bell MT" panose="02020503060305020303" pitchFamily="18" charset="0"/>
              </a:rPr>
              <a:t>.</a:t>
            </a:r>
          </a:p>
          <a:p>
            <a:pPr marL="514350" indent="-514350">
              <a:buAutoNum type="arabicParenR"/>
            </a:pPr>
            <a:endParaRPr lang="en-US" sz="3000" dirty="0">
              <a:latin typeface="Bell MT" panose="02020503060305020303" pitchFamily="18" charset="0"/>
            </a:endParaRPr>
          </a:p>
          <a:p>
            <a:pPr marL="514350" indent="-514350">
              <a:buAutoNum type="arabicParenR"/>
            </a:pPr>
            <a:endParaRPr lang="en-US" sz="3000" dirty="0" smtClean="0">
              <a:latin typeface="Bell MT" panose="02020503060305020303" pitchFamily="18" charset="0"/>
            </a:endParaRPr>
          </a:p>
          <a:p>
            <a:pPr marL="514350" indent="-514350">
              <a:buAutoNum type="arabicParenR"/>
            </a:pPr>
            <a:endParaRPr lang="en-US" sz="3000" dirty="0">
              <a:latin typeface="Bell MT" panose="02020503060305020303" pitchFamily="18" charset="0"/>
            </a:endParaRPr>
          </a:p>
          <a:p>
            <a:pPr marL="514350" indent="-514350">
              <a:buAutoNum type="arabicParenR"/>
            </a:pPr>
            <a:endParaRPr lang="en-US" sz="3000" dirty="0">
              <a:latin typeface="Bell MT" panose="02020503060305020303" pitchFamily="18" charset="0"/>
            </a:endParaRPr>
          </a:p>
          <a:p>
            <a:r>
              <a:rPr lang="en-US" sz="3000" dirty="0">
                <a:latin typeface="Bell MT" panose="02020503060305020303" pitchFamily="18" charset="0"/>
              </a:rPr>
              <a:t>2) What element is this</a:t>
            </a:r>
            <a:r>
              <a:rPr lang="en-US" sz="3000" dirty="0" smtClean="0">
                <a:latin typeface="Bell MT" panose="02020503060305020303" pitchFamily="18" charset="0"/>
              </a:rPr>
              <a:t>?</a:t>
            </a:r>
          </a:p>
          <a:p>
            <a:endParaRPr lang="en-US" sz="3000" dirty="0">
              <a:latin typeface="Bell MT" panose="02020503060305020303" pitchFamily="18" charset="0"/>
            </a:endParaRPr>
          </a:p>
          <a:p>
            <a:endParaRPr lang="en-US" sz="3000" dirty="0" smtClean="0">
              <a:latin typeface="Bell MT" panose="02020503060305020303" pitchFamily="18" charset="0"/>
            </a:endParaRPr>
          </a:p>
          <a:p>
            <a:endParaRPr lang="en-US" sz="3000" dirty="0">
              <a:latin typeface="Bell MT" panose="02020503060305020303" pitchFamily="18" charset="0"/>
            </a:endParaRPr>
          </a:p>
          <a:p>
            <a:endParaRPr lang="en-US" sz="3000" dirty="0" smtClean="0">
              <a:latin typeface="Bell MT" panose="02020503060305020303" pitchFamily="18" charset="0"/>
            </a:endParaRPr>
          </a:p>
          <a:p>
            <a:endParaRPr lang="en-US" sz="3000" dirty="0">
              <a:latin typeface="Bell MT" panose="02020503060305020303" pitchFamily="18" charset="0"/>
            </a:endParaRPr>
          </a:p>
          <a:p>
            <a:r>
              <a:rPr lang="en-US" sz="3000" dirty="0" smtClean="0">
                <a:latin typeface="Bell MT" panose="02020503060305020303" pitchFamily="18" charset="0"/>
              </a:rPr>
              <a:t>    Barium (Ba)</a:t>
            </a:r>
            <a:endParaRPr lang="en-US" sz="3000" dirty="0">
              <a:latin typeface="Bell MT" panose="02020503060305020303" pitchFamily="18" charset="0"/>
            </a:endParaRPr>
          </a:p>
        </p:txBody>
      </p:sp>
      <p:pic>
        <p:nvPicPr>
          <p:cNvPr id="6" name="Picture 2" descr="Image result for orbital notation for silv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/>
          <a:stretch/>
        </p:blipFill>
        <p:spPr bwMode="auto">
          <a:xfrm>
            <a:off x="990600" y="4281341"/>
            <a:ext cx="7315200" cy="184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8828637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ll MT" panose="02020503060305020303" pitchFamily="18" charset="0"/>
              </a:rPr>
              <a:t>Objective</a:t>
            </a:r>
            <a:endParaRPr lang="en-US" dirty="0"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>
                <a:latin typeface="Bell MT" panose="02020503060305020303" pitchFamily="18" charset="0"/>
              </a:rPr>
              <a:t>Objective: use the </a:t>
            </a:r>
            <a:r>
              <a:rPr lang="en-US" sz="4800" dirty="0" err="1" smtClean="0">
                <a:latin typeface="Bell MT" panose="02020503060305020303" pitchFamily="18" charset="0"/>
              </a:rPr>
              <a:t>Aufbau</a:t>
            </a:r>
            <a:r>
              <a:rPr lang="en-US" sz="4800" dirty="0" smtClean="0">
                <a:latin typeface="Bell MT" panose="02020503060305020303" pitchFamily="18" charset="0"/>
              </a:rPr>
              <a:t> principle, Hund’s rule, and the Pauli exclusion principle to write electron configurations</a:t>
            </a:r>
            <a:endParaRPr lang="en-US" sz="4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85130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0782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ell MT" panose="02020503060305020303" pitchFamily="18" charset="0"/>
              </a:rPr>
              <a:t>Review: Atomic Orbitals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0782" y="1295400"/>
            <a:ext cx="91440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latin typeface="Bell MT" panose="02020503060305020303" pitchFamily="18" charset="0"/>
              </a:rPr>
              <a:t>Electrons arrange in s, p, d, f orbitals to make stable atoms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 smtClean="0">
              <a:latin typeface="Bell MT" panose="02020503060305020303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>
                <a:latin typeface="Bell MT" panose="02020503060305020303" pitchFamily="18" charset="0"/>
              </a:rPr>
              <a:t>The arrangement of the electrons in their orbitals is called e</a:t>
            </a:r>
            <a:r>
              <a:rPr lang="en-US" baseline="30000" dirty="0" smtClean="0">
                <a:latin typeface="Bell MT" panose="02020503060305020303" pitchFamily="18" charset="0"/>
              </a:rPr>
              <a:t>-</a:t>
            </a:r>
            <a:r>
              <a:rPr lang="en-US" dirty="0" smtClean="0">
                <a:latin typeface="Bell MT" panose="02020503060305020303" pitchFamily="18" charset="0"/>
              </a:rPr>
              <a:t> configuration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dirty="0" smtClean="0">
              <a:latin typeface="Bell MT" panose="02020503060305020303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>
                <a:latin typeface="Bell MT" panose="02020503060305020303" pitchFamily="18" charset="0"/>
              </a:rPr>
              <a:t>Aufbau</a:t>
            </a:r>
            <a:r>
              <a:rPr lang="en-US" dirty="0">
                <a:latin typeface="Bell MT" panose="02020503060305020303" pitchFamily="18" charset="0"/>
              </a:rPr>
              <a:t> principle: </a:t>
            </a:r>
            <a:r>
              <a:rPr lang="en-US" dirty="0" smtClean="0">
                <a:latin typeface="Bell MT" panose="02020503060305020303" pitchFamily="18" charset="0"/>
              </a:rPr>
              <a:t>e</a:t>
            </a:r>
            <a:r>
              <a:rPr lang="en-US" baseline="30000" dirty="0" smtClean="0">
                <a:latin typeface="Bell MT" panose="02020503060305020303" pitchFamily="18" charset="0"/>
              </a:rPr>
              <a:t>-</a:t>
            </a:r>
            <a:r>
              <a:rPr lang="en-US" dirty="0" smtClean="0">
                <a:latin typeface="Bell MT" panose="02020503060305020303" pitchFamily="18" charset="0"/>
              </a:rPr>
              <a:t> occupy lowest </a:t>
            </a:r>
            <a:r>
              <a:rPr lang="en-US" dirty="0">
                <a:latin typeface="Bell MT" panose="02020503060305020303" pitchFamily="18" charset="0"/>
              </a:rPr>
              <a:t>energy levels </a:t>
            </a:r>
            <a:r>
              <a:rPr lang="en-US" dirty="0" smtClean="0">
                <a:latin typeface="Bell MT" panose="02020503060305020303" pitchFamily="18" charset="0"/>
              </a:rPr>
              <a:t>first</a:t>
            </a:r>
            <a:endParaRPr lang="en-US" dirty="0">
              <a:latin typeface="Bell MT" panose="02020503060305020303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>
                <a:latin typeface="Bell MT" panose="02020503060305020303" pitchFamily="18" charset="0"/>
              </a:rPr>
              <a:t>always start with s </a:t>
            </a:r>
            <a:r>
              <a:rPr lang="en-US" sz="3200" dirty="0" smtClean="0">
                <a:latin typeface="Bell MT" panose="02020503060305020303" pitchFamily="18" charset="0"/>
              </a:rPr>
              <a:t>orbital, then p, d, and 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200" dirty="0" smtClean="0">
                <a:latin typeface="Bell MT" panose="02020503060305020303" pitchFamily="18" charset="0"/>
              </a:rPr>
              <a:t>Cross over starts in 3</a:t>
            </a:r>
            <a:r>
              <a:rPr lang="en-US" sz="3200" baseline="30000" dirty="0" smtClean="0">
                <a:latin typeface="Bell MT" panose="02020503060305020303" pitchFamily="18" charset="0"/>
              </a:rPr>
              <a:t>rd</a:t>
            </a:r>
            <a:r>
              <a:rPr lang="en-US" sz="3200" dirty="0" smtClean="0">
                <a:latin typeface="Bell MT" panose="02020503060305020303" pitchFamily="18" charset="0"/>
              </a:rPr>
              <a:t> and 4</a:t>
            </a:r>
            <a:r>
              <a:rPr lang="en-US" sz="3200" baseline="30000" dirty="0" smtClean="0">
                <a:latin typeface="Bell MT" panose="02020503060305020303" pitchFamily="18" charset="0"/>
              </a:rPr>
              <a:t>th</a:t>
            </a:r>
            <a:r>
              <a:rPr lang="en-US" sz="3200" dirty="0" smtClean="0">
                <a:latin typeface="Bell MT" panose="02020503060305020303" pitchFamily="18" charset="0"/>
              </a:rPr>
              <a:t> level</a:t>
            </a:r>
            <a:endParaRPr lang="en-US" sz="3200" dirty="0"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2438400" cy="624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8s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7s  7p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6s  6p  6d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5s  5p  5d  5f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4s  4p  4d  4f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3s  3p  3d 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2s  2p</a:t>
            </a:r>
          </a:p>
          <a:p>
            <a:pPr eaLnBrk="0" hangingPunct="0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1s</a:t>
            </a:r>
          </a:p>
          <a:p>
            <a:pPr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473411" y="4648994"/>
            <a:ext cx="6705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Bell MT" panose="02020503060305020303" pitchFamily="18" charset="0"/>
              </a:rPr>
              <a:t>1s 2s 2p 3s 3p 4s 3d 4p 5s 4d 5p 6s 4f 5d 6p 7s 5f 6d 7p 8s 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 flipV="1">
            <a:off x="304800" y="5486400"/>
            <a:ext cx="457200" cy="457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 flipV="1">
            <a:off x="228600" y="4800600"/>
            <a:ext cx="685800" cy="685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H="1" flipV="1">
            <a:off x="228600" y="4114800"/>
            <a:ext cx="1143000" cy="11430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H="1" flipV="1">
            <a:off x="304800" y="3352800"/>
            <a:ext cx="1219200" cy="1219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H="1" flipV="1">
            <a:off x="304800" y="2590800"/>
            <a:ext cx="1752600" cy="1752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 flipV="1">
            <a:off x="228600" y="1905000"/>
            <a:ext cx="1905000" cy="19812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 flipV="1">
            <a:off x="228600" y="1219200"/>
            <a:ext cx="2438400" cy="2514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 flipV="1">
            <a:off x="228600" y="533400"/>
            <a:ext cx="2438400" cy="24384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00" y="572869"/>
            <a:ext cx="655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Bell MT" panose="02020503060305020303" pitchFamily="18" charset="0"/>
              </a:rPr>
              <a:t>Remember the order that the </a:t>
            </a:r>
            <a:r>
              <a:rPr lang="en-US" sz="3600" dirty="0" smtClean="0">
                <a:solidFill>
                  <a:srgbClr val="FF0000"/>
                </a:solidFill>
                <a:latin typeface="Bell MT" panose="02020503060305020303" pitchFamily="18" charset="0"/>
              </a:rPr>
              <a:t>orbitals are </a:t>
            </a:r>
            <a:r>
              <a:rPr lang="en-US" sz="3600" dirty="0">
                <a:solidFill>
                  <a:srgbClr val="FF0000"/>
                </a:solidFill>
                <a:latin typeface="Bell MT" panose="02020503060305020303" pitchFamily="18" charset="0"/>
              </a:rPr>
              <a:t>filled!!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Bell MT" panose="02020503060305020303" pitchFamily="18" charset="0"/>
              </a:rPr>
              <a:t>Atomic Orbitals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dirty="0" err="1">
                <a:latin typeface="Bell MT" panose="02020503060305020303" pitchFamily="18" charset="0"/>
              </a:rPr>
              <a:t>Aufbau</a:t>
            </a:r>
            <a:r>
              <a:rPr lang="en-US" sz="2600" dirty="0">
                <a:latin typeface="Bell MT" panose="02020503060305020303" pitchFamily="18" charset="0"/>
              </a:rPr>
              <a:t> principle: e</a:t>
            </a:r>
            <a:r>
              <a:rPr lang="en-US" sz="2600" baseline="30000" dirty="0">
                <a:latin typeface="Bell MT" panose="02020503060305020303" pitchFamily="18" charset="0"/>
              </a:rPr>
              <a:t>-</a:t>
            </a:r>
            <a:r>
              <a:rPr lang="en-US" sz="2600" dirty="0">
                <a:latin typeface="Bell MT" panose="02020503060305020303" pitchFamily="18" charset="0"/>
              </a:rPr>
              <a:t> occupy lowest energy levels first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>
                <a:latin typeface="Bell MT" panose="02020503060305020303" pitchFamily="18" charset="0"/>
              </a:rPr>
              <a:t>always start with s orbital, then p, d, and 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>
                <a:latin typeface="Bell MT" panose="02020503060305020303" pitchFamily="18" charset="0"/>
              </a:rPr>
              <a:t>Cross over starts in 3</a:t>
            </a:r>
            <a:r>
              <a:rPr lang="en-US" sz="2600" baseline="30000" dirty="0">
                <a:latin typeface="Bell MT" panose="02020503060305020303" pitchFamily="18" charset="0"/>
              </a:rPr>
              <a:t>rd</a:t>
            </a:r>
            <a:r>
              <a:rPr lang="en-US" sz="2600" dirty="0">
                <a:latin typeface="Bell MT" panose="02020503060305020303" pitchFamily="18" charset="0"/>
              </a:rPr>
              <a:t> and 4</a:t>
            </a:r>
            <a:r>
              <a:rPr lang="en-US" sz="2600" baseline="30000" dirty="0">
                <a:latin typeface="Bell MT" panose="02020503060305020303" pitchFamily="18" charset="0"/>
              </a:rPr>
              <a:t>th</a:t>
            </a:r>
            <a:r>
              <a:rPr lang="en-US" sz="2600" dirty="0">
                <a:latin typeface="Bell MT" panose="02020503060305020303" pitchFamily="18" charset="0"/>
              </a:rPr>
              <a:t> </a:t>
            </a:r>
            <a:r>
              <a:rPr lang="en-US" sz="2600" dirty="0" smtClean="0">
                <a:latin typeface="Bell MT" panose="02020503060305020303" pitchFamily="18" charset="0"/>
              </a:rPr>
              <a:t>level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US" sz="2600" dirty="0">
              <a:latin typeface="Bell MT" panose="02020503060305020303" pitchFamily="18" charset="0"/>
            </a:endParaRPr>
          </a:p>
          <a:p>
            <a:pPr eaLnBrk="1" hangingPunct="1">
              <a:defRPr/>
            </a:pPr>
            <a:r>
              <a:rPr lang="en-US" sz="2600" dirty="0" smtClean="0">
                <a:latin typeface="Bell MT" panose="02020503060305020303" pitchFamily="18" charset="0"/>
              </a:rPr>
              <a:t>Pauli exclusion principle: full orbital contains 2 e</a:t>
            </a:r>
            <a:r>
              <a:rPr lang="en-US" sz="2600" baseline="30000" dirty="0" smtClean="0">
                <a:latin typeface="Bell MT" panose="02020503060305020303" pitchFamily="18" charset="0"/>
              </a:rPr>
              <a:t>-</a:t>
            </a:r>
            <a:endParaRPr lang="en-US" sz="2600" dirty="0" smtClean="0">
              <a:latin typeface="Bell MT" panose="02020503060305020303" pitchFamily="18" charset="0"/>
            </a:endParaRPr>
          </a:p>
          <a:p>
            <a:pPr lvl="1" eaLnBrk="1" hangingPunct="1">
              <a:defRPr/>
            </a:pPr>
            <a:r>
              <a:rPr lang="en-US" sz="2600" dirty="0" smtClean="0">
                <a:latin typeface="Bell MT" panose="02020503060305020303" pitchFamily="18" charset="0"/>
              </a:rPr>
              <a:t>One e</a:t>
            </a:r>
            <a:r>
              <a:rPr lang="en-US" sz="2600" baseline="30000" dirty="0" smtClean="0">
                <a:latin typeface="Bell MT" panose="02020503060305020303" pitchFamily="18" charset="0"/>
              </a:rPr>
              <a:t>-</a:t>
            </a:r>
            <a:r>
              <a:rPr lang="en-US" sz="2600" dirty="0" smtClean="0">
                <a:latin typeface="Bell MT" panose="02020503060305020303" pitchFamily="18" charset="0"/>
              </a:rPr>
              <a:t> spins clockwise (↑), other spins counterclockwise (↓)</a:t>
            </a:r>
          </a:p>
          <a:p>
            <a:pPr lvl="1" eaLnBrk="1" hangingPunct="1">
              <a:defRPr/>
            </a:pPr>
            <a:r>
              <a:rPr lang="en-US" sz="2600" dirty="0" smtClean="0">
                <a:latin typeface="Bell MT" panose="02020503060305020303" pitchFamily="18" charset="0"/>
                <a:cs typeface="Times New Roman" pitchFamily="18" charset="0"/>
              </a:rPr>
              <a:t>Full orbital: </a:t>
            </a:r>
            <a:r>
              <a:rPr lang="en-US" sz="2600" u="sng" dirty="0" smtClean="0">
                <a:latin typeface="Bell MT" panose="02020503060305020303" pitchFamily="18" charset="0"/>
              </a:rPr>
              <a:t>↑↓</a:t>
            </a:r>
            <a:r>
              <a:rPr lang="en-US" sz="2600" dirty="0" smtClean="0">
                <a:latin typeface="Bell MT" panose="02020503060305020303" pitchFamily="18" charset="0"/>
              </a:rPr>
              <a:t> </a:t>
            </a:r>
          </a:p>
          <a:p>
            <a:pPr marL="457200" lvl="1" indent="0" eaLnBrk="1" hangingPunct="1">
              <a:buNone/>
              <a:defRPr/>
            </a:pPr>
            <a:endParaRPr lang="en-US" sz="2600" dirty="0" smtClean="0">
              <a:latin typeface="Bell MT" panose="02020503060305020303" pitchFamily="18" charset="0"/>
            </a:endParaRPr>
          </a:p>
          <a:p>
            <a:pPr eaLnBrk="1" hangingPunct="1">
              <a:defRPr/>
            </a:pPr>
            <a:r>
              <a:rPr lang="en-US" sz="2600" dirty="0">
                <a:latin typeface="Bell MT" panose="02020503060305020303" pitchFamily="18" charset="0"/>
              </a:rPr>
              <a:t>Hund’s rule: all </a:t>
            </a:r>
            <a:r>
              <a:rPr lang="en-US" sz="2600" dirty="0" smtClean="0">
                <a:latin typeface="Bell MT" panose="02020503060305020303" pitchFamily="18" charset="0"/>
              </a:rPr>
              <a:t>e</a:t>
            </a:r>
            <a:r>
              <a:rPr lang="en-US" sz="2600" baseline="30000" dirty="0">
                <a:latin typeface="Bell MT" panose="02020503060305020303" pitchFamily="18" charset="0"/>
              </a:rPr>
              <a:t>-</a:t>
            </a:r>
            <a:r>
              <a:rPr lang="en-US" sz="2600" dirty="0" smtClean="0">
                <a:latin typeface="Bell MT" panose="02020503060305020303" pitchFamily="18" charset="0"/>
              </a:rPr>
              <a:t> </a:t>
            </a:r>
            <a:r>
              <a:rPr lang="en-US" sz="2600" dirty="0">
                <a:latin typeface="Bell MT" panose="02020503060305020303" pitchFamily="18" charset="0"/>
              </a:rPr>
              <a:t>will be unpaired before they pair up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ll MT" panose="02020503060305020303" pitchFamily="18" charset="0"/>
              </a:rPr>
              <a:t>Now you try…</a:t>
            </a:r>
            <a:endParaRPr lang="en-US" dirty="0"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>
                <a:latin typeface="Bell MT" panose="02020503060305020303" pitchFamily="18" charset="0"/>
              </a:rPr>
              <a:t>Write what the </a:t>
            </a:r>
            <a:r>
              <a:rPr lang="en-US" sz="3600" dirty="0" err="1" smtClean="0">
                <a:latin typeface="Bell MT" panose="02020503060305020303" pitchFamily="18" charset="0"/>
              </a:rPr>
              <a:t>Aufbau</a:t>
            </a:r>
            <a:r>
              <a:rPr lang="en-US" sz="3600" dirty="0" smtClean="0">
                <a:latin typeface="Bell MT" panose="02020503060305020303" pitchFamily="18" charset="0"/>
              </a:rPr>
              <a:t> principle, Pauli exclusion principle, and Hund’s rule say </a:t>
            </a:r>
            <a:r>
              <a:rPr lang="en-US" sz="3600" u="sng" dirty="0" smtClean="0">
                <a:latin typeface="Bell MT" panose="02020503060305020303" pitchFamily="18" charset="0"/>
              </a:rPr>
              <a:t>in your own words.  </a:t>
            </a:r>
            <a:endParaRPr lang="en-US" sz="3600" u="sng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4855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57200" y="3124200"/>
            <a:ext cx="6400800" cy="6413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 smtClean="0">
                <a:solidFill>
                  <a:schemeClr val="tx2"/>
                </a:solidFill>
                <a:latin typeface="Bell MT" panose="02020503060305020303" pitchFamily="18" charset="0"/>
              </a:rPr>
              <a:t>s   </a:t>
            </a:r>
            <a:r>
              <a:rPr lang="en-US" sz="3600" dirty="0">
                <a:solidFill>
                  <a:schemeClr val="tx2"/>
                </a:solidFill>
                <a:latin typeface="Bell MT" panose="02020503060305020303" pitchFamily="18" charset="0"/>
              </a:rPr>
              <a:t>_____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667000" y="22098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Bell MT" panose="02020503060305020303" pitchFamily="18" charset="0"/>
              </a:rPr>
              <a:t>s </a:t>
            </a:r>
            <a:r>
              <a:rPr lang="en-US" sz="3200" dirty="0">
                <a:latin typeface="Bell MT" panose="02020503060305020303" pitchFamily="18" charset="0"/>
              </a:rPr>
              <a:t>holds a maximum of 2 electrons</a:t>
            </a: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V="1">
            <a:off x="1295400" y="31242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1676400" y="31242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447800" y="21336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Bell MT" panose="02020503060305020303" pitchFamily="18" charset="0"/>
              </a:rPr>
              <a:t>s</a:t>
            </a:r>
            <a:r>
              <a:rPr lang="en-US" sz="3600" baseline="30000" dirty="0">
                <a:latin typeface="Bell MT" panose="02020503060305020303" pitchFamily="18" charset="0"/>
              </a:rPr>
              <a:t>2</a:t>
            </a:r>
            <a:endParaRPr lang="en-US" sz="3600" dirty="0">
              <a:latin typeface="Bell MT" panose="020205030603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228600"/>
            <a:ext cx="583364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Bell MT" panose="02020503060305020303" pitchFamily="18" charset="0"/>
              </a:rPr>
              <a:t>Writing Electron Configurations </a:t>
            </a:r>
          </a:p>
          <a:p>
            <a:pPr algn="ctr"/>
            <a:r>
              <a:rPr lang="en-US" sz="3200" dirty="0" smtClean="0">
                <a:latin typeface="Bell MT" panose="02020503060305020303" pitchFamily="18" charset="0"/>
              </a:rPr>
              <a:t>using Orbital Notation</a:t>
            </a:r>
            <a:endParaRPr lang="en-US" sz="3200" dirty="0"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  <p:bldP spid="54276" grpId="0" animBg="1"/>
      <p:bldP spid="54277" grpId="0" animBg="1"/>
      <p:bldP spid="5427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304800" y="3657600"/>
            <a:ext cx="670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 smtClean="0">
                <a:latin typeface="Bell MT" panose="02020503060305020303" pitchFamily="18" charset="0"/>
              </a:rPr>
              <a:t>p </a:t>
            </a:r>
            <a:r>
              <a:rPr lang="en-US" sz="3600" dirty="0">
                <a:solidFill>
                  <a:schemeClr val="tx2"/>
                </a:solidFill>
                <a:latin typeface="Bell MT" panose="02020503060305020303" pitchFamily="18" charset="0"/>
              </a:rPr>
              <a:t>_____</a:t>
            </a:r>
            <a:r>
              <a:rPr lang="en-US" sz="3600" dirty="0">
                <a:latin typeface="Bell MT" panose="02020503060305020303" pitchFamily="18" charset="0"/>
              </a:rPr>
              <a:t> _____  _____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V="1">
            <a:off x="9906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V="1">
            <a:off x="22098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 flipV="1">
            <a:off x="35814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15240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26670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40386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990600" y="23622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Bell MT" panose="02020503060305020303" pitchFamily="18" charset="0"/>
              </a:rPr>
              <a:t>p</a:t>
            </a:r>
            <a:r>
              <a:rPr lang="en-US" sz="3600" baseline="30000">
                <a:latin typeface="Bell MT" panose="02020503060305020303" pitchFamily="18" charset="0"/>
              </a:rPr>
              <a:t>6</a:t>
            </a:r>
            <a:endParaRPr lang="en-US" sz="3600">
              <a:latin typeface="Bell MT" panose="02020503060305020303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990600" y="14478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Bell MT" panose="02020503060305020303" pitchFamily="18" charset="0"/>
              </a:rPr>
              <a:t>p holds </a:t>
            </a:r>
            <a:r>
              <a:rPr lang="en-US" sz="3200" dirty="0">
                <a:latin typeface="Bell MT" panose="02020503060305020303" pitchFamily="18" charset="0"/>
              </a:rPr>
              <a:t>a maximum of 6 electrons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62200" y="304800"/>
            <a:ext cx="41535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Bell MT" panose="02020503060305020303" pitchFamily="18" charset="0"/>
              </a:rPr>
              <a:t>Orbital Configurations</a:t>
            </a:r>
            <a:endParaRPr lang="en-US" sz="3200" dirty="0"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  <p:bldP spid="55300" grpId="0" animBg="1"/>
      <p:bldP spid="55301" grpId="0" animBg="1"/>
      <p:bldP spid="55302" grpId="0" animBg="1"/>
      <p:bldP spid="55303" grpId="0" animBg="1"/>
      <p:bldP spid="55304" grpId="0" animBg="1"/>
      <p:bldP spid="55305" grpId="0" animBg="1"/>
      <p:bldP spid="5530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04800" y="3657600"/>
            <a:ext cx="670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dirty="0" smtClean="0">
                <a:latin typeface="Bell MT" panose="02020503060305020303" pitchFamily="18" charset="0"/>
              </a:rPr>
              <a:t>p </a:t>
            </a:r>
            <a:r>
              <a:rPr lang="en-US" sz="3600" dirty="0">
                <a:solidFill>
                  <a:schemeClr val="tx2"/>
                </a:solidFill>
                <a:latin typeface="Bell MT" panose="02020503060305020303" pitchFamily="18" charset="0"/>
              </a:rPr>
              <a:t>_____</a:t>
            </a:r>
            <a:r>
              <a:rPr lang="en-US" sz="3600" dirty="0">
                <a:latin typeface="Bell MT" panose="02020503060305020303" pitchFamily="18" charset="0"/>
              </a:rPr>
              <a:t> _____  _____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>
                <a:latin typeface="Bell MT" panose="02020503060305020303" pitchFamily="18" charset="0"/>
              </a:rPr>
              <a:t>p </a:t>
            </a:r>
            <a:r>
              <a:rPr lang="en-US" sz="3200" dirty="0">
                <a:latin typeface="Bell MT" panose="02020503060305020303" pitchFamily="18" charset="0"/>
              </a:rPr>
              <a:t>holds a maximum of 6 electrons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V="1">
            <a:off x="9906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V="1">
            <a:off x="22098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V="1">
            <a:off x="3581400" y="36576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Bell MT" panose="02020503060305020303" pitchFamily="18" charset="0"/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838200" y="2514600"/>
            <a:ext cx="563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Bell MT" panose="02020503060305020303" pitchFamily="18" charset="0"/>
              </a:rPr>
              <a:t>p</a:t>
            </a:r>
            <a:r>
              <a:rPr lang="en-US" sz="3600" baseline="30000">
                <a:latin typeface="Bell MT" panose="02020503060305020303" pitchFamily="18" charset="0"/>
              </a:rPr>
              <a:t>3</a:t>
            </a:r>
            <a:endParaRPr lang="en-US" sz="3600">
              <a:latin typeface="Bell MT" panose="0202050306030502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304800"/>
            <a:ext cx="41535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Bell MT" panose="02020503060305020303" pitchFamily="18" charset="0"/>
              </a:rPr>
              <a:t>Orbital Configurations</a:t>
            </a:r>
            <a:endParaRPr lang="en-US" sz="3200" dirty="0"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2" grpId="0" animBg="1"/>
      <p:bldP spid="43013" grpId="0" animBg="1"/>
      <p:bldP spid="43014" grpId="0" animBg="1"/>
      <p:bldP spid="43015" grpId="0" autoUpdateAnimBg="0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FDD68D9C7BDC4E9EA95B4B9A52E82E" ma:contentTypeVersion="15" ma:contentTypeDescription="Create a new document." ma:contentTypeScope="" ma:versionID="d0fd56dbf54a5f29ec24a6ed023c237e">
  <xsd:schema xmlns:xsd="http://www.w3.org/2001/XMLSchema" xmlns:xs="http://www.w3.org/2001/XMLSchema" xmlns:p="http://schemas.microsoft.com/office/2006/metadata/properties" xmlns:ns1="http://schemas.microsoft.com/sharepoint/v3" xmlns:ns3="aac56c44-66ab-4619-a74e-0ac67355741d" xmlns:ns4="c70571fa-f593-4056-aac4-043da8abfc9d" targetNamespace="http://schemas.microsoft.com/office/2006/metadata/properties" ma:root="true" ma:fieldsID="3ff1c153d01a0745dc1d214d5936372d" ns1:_="" ns3:_="" ns4:_="">
    <xsd:import namespace="http://schemas.microsoft.com/sharepoint/v3"/>
    <xsd:import namespace="aac56c44-66ab-4619-a74e-0ac67355741d"/>
    <xsd:import namespace="c70571fa-f593-4056-aac4-043da8abfc9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56c44-66ab-4619-a74e-0ac6735574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0571fa-f593-4056-aac4-043da8abfc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216E839-689C-41FE-9A58-5760721241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c56c44-66ab-4619-a74e-0ac67355741d"/>
    <ds:schemaRef ds:uri="c70571fa-f593-4056-aac4-043da8abf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7AF91B-D2BE-4AE3-AF88-26220F4078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20201E-C0B1-49BD-AEB5-7C72E2DF12E1}">
  <ds:schemaRefs>
    <ds:schemaRef ds:uri="http://schemas.microsoft.com/sharepoint/v3"/>
    <ds:schemaRef ds:uri="http://purl.org/dc/terms/"/>
    <ds:schemaRef ds:uri="http://schemas.openxmlformats.org/package/2006/metadata/core-properties"/>
    <ds:schemaRef ds:uri="aac56c44-66ab-4619-a74e-0ac67355741d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70571fa-f593-4056-aac4-043da8abfc9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7262</TotalTime>
  <Words>380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Bell MT</vt:lpstr>
      <vt:lpstr>Calibri</vt:lpstr>
      <vt:lpstr>Times New Roman</vt:lpstr>
      <vt:lpstr>Wingdings</vt:lpstr>
      <vt:lpstr>Orbit</vt:lpstr>
      <vt:lpstr>Electron Configurations </vt:lpstr>
      <vt:lpstr>Objective</vt:lpstr>
      <vt:lpstr>Review: Atomic Orbitals </vt:lpstr>
      <vt:lpstr>PowerPoint Presentation</vt:lpstr>
      <vt:lpstr>Atomic Orbitals </vt:lpstr>
      <vt:lpstr>Now you try…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you try!  (answers on the next slide)</vt:lpstr>
      <vt:lpstr>ANSWERS!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Carolyn Mitchell</dc:creator>
  <cp:lastModifiedBy>Carpenter, Charles</cp:lastModifiedBy>
  <cp:revision>104</cp:revision>
  <cp:lastPrinted>2020-03-23T19:41:39Z</cp:lastPrinted>
  <dcterms:created xsi:type="dcterms:W3CDTF">2006-07-18T20:23:51Z</dcterms:created>
  <dcterms:modified xsi:type="dcterms:W3CDTF">2020-03-27T13:40:32Z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0x01010005FDD68D9C7BDC4E9EA95B4B9A52E82E</vt:lpwstr>
  </property>
</Properties>
</file>