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6" r:id="rId7"/>
    <p:sldId id="258" r:id="rId8"/>
    <p:sldId id="259" r:id="rId9"/>
    <p:sldId id="270" r:id="rId10"/>
    <p:sldId id="260" r:id="rId11"/>
    <p:sldId id="272" r:id="rId12"/>
    <p:sldId id="273" r:id="rId13"/>
    <p:sldId id="274" r:id="rId14"/>
    <p:sldId id="261" r:id="rId15"/>
    <p:sldId id="262" r:id="rId16"/>
    <p:sldId id="263" r:id="rId17"/>
    <p:sldId id="275" r:id="rId18"/>
    <p:sldId id="276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jpe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35C9C1BA-6BDA-4F14-9EF7-19C13E03CA88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952CC1EE-185D-41A4-AC3B-69A24EEE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C25BF7-EED2-451D-B537-127314D6E733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9E8E39-7758-42BC-B446-A3274B7C2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2DD10-8647-4720-A30F-6BB331EC29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40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36828-A965-45C9-9DBA-1646EEACE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58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887E3-4CF7-4841-9A4C-8F738C1521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52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06C5B-0FD2-4854-BE87-8654811733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87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561E3-E5AB-47DB-B1C3-F86D3D719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38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082D0-BE05-42A6-B3A5-9569AEC53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56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1BEF4-015E-4075-82F0-332AEB2AEF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22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D5DA2-06A9-45EE-B6AC-B00C89502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55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E7C0B-5CFA-4455-A333-95FA07A020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75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03E35-178A-4C6D-A87A-A383C3BCD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46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0C4B6-7829-405E-8521-C825B94B97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9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71917EA-2401-481C-B022-5DE64FE01E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7" r:id="rId1"/>
    <p:sldLayoutId id="2147484978" r:id="rId2"/>
    <p:sldLayoutId id="2147484979" r:id="rId3"/>
    <p:sldLayoutId id="2147484980" r:id="rId4"/>
    <p:sldLayoutId id="2147484981" r:id="rId5"/>
    <p:sldLayoutId id="2147484982" r:id="rId6"/>
    <p:sldLayoutId id="2147484983" r:id="rId7"/>
    <p:sldLayoutId id="2147484984" r:id="rId8"/>
    <p:sldLayoutId id="2147484985" r:id="rId9"/>
    <p:sldLayoutId id="2147484986" r:id="rId10"/>
    <p:sldLayoutId id="21474849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http://solarsystem.colorado.edu/images/thermometer_earth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dirty="0" err="1" smtClean="0">
                <a:solidFill>
                  <a:srgbClr val="99FF99"/>
                </a:solidFill>
              </a:rPr>
              <a:t>Ch</a:t>
            </a:r>
            <a:r>
              <a:rPr lang="en-US" altLang="en-US" sz="4400" dirty="0" smtClean="0">
                <a:solidFill>
                  <a:srgbClr val="99FF99"/>
                </a:solidFill>
              </a:rPr>
              <a:t> </a:t>
            </a:r>
            <a:r>
              <a:rPr lang="en-US" altLang="en-US" sz="4400" dirty="0" smtClean="0">
                <a:solidFill>
                  <a:srgbClr val="99FF99"/>
                </a:solidFill>
              </a:rPr>
              <a:t>5 </a:t>
            </a:r>
            <a:r>
              <a:rPr lang="en-US" altLang="en-US" sz="4400" dirty="0" smtClean="0">
                <a:solidFill>
                  <a:srgbClr val="99FF99"/>
                </a:solidFill>
              </a:rPr>
              <a:t>Thermal Energy and Heat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  <p:sp>
        <p:nvSpPr>
          <p:cNvPr id="95237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228600"/>
            <a:ext cx="8372475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Heat Transfer</a:t>
            </a:r>
          </a:p>
        </p:txBody>
      </p:sp>
      <p:sp>
        <p:nvSpPr>
          <p:cNvPr id="125956" name="AutoShape 4"/>
          <p:cNvSpPr>
            <a:spLocks noChangeArrowheads="1"/>
          </p:cNvSpPr>
          <p:nvPr/>
        </p:nvSpPr>
        <p:spPr bwMode="auto">
          <a:xfrm>
            <a:off x="781050" y="1612900"/>
            <a:ext cx="7793038" cy="1225550"/>
          </a:xfrm>
          <a:prstGeom prst="ribbon">
            <a:avLst>
              <a:gd name="adj1" fmla="val 12500"/>
              <a:gd name="adj2" fmla="val 71602"/>
            </a:avLst>
          </a:prstGeom>
          <a:solidFill>
            <a:schemeClr val="folHlink"/>
          </a:solidFill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 i="1">
                <a:solidFill>
                  <a:srgbClr val="000000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 sz="4600" b="1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4600" b="1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4600" b="1">
                <a:solidFill>
                  <a:srgbClr val="000000"/>
                </a:solidFill>
              </a:rPr>
              <a:t> </a:t>
            </a:r>
            <a:r>
              <a:rPr lang="en-US" altLang="en-US" sz="4600" b="1">
                <a:solidFill>
                  <a:srgbClr val="000000"/>
                </a:solidFill>
                <a:sym typeface="Symbol" panose="05050102010706020507" pitchFamily="18" charset="2"/>
              </a:rPr>
              <a:t> </a:t>
            </a:r>
            <a:r>
              <a:rPr lang="en-US" altLang="en-US" sz="4600" b="1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4600" b="1">
                <a:solidFill>
                  <a:srgbClr val="000000"/>
                </a:solidFill>
                <a:sym typeface="Symbol" panose="05050102010706020507" pitchFamily="18" charset="2"/>
              </a:rPr>
              <a:t>  </a:t>
            </a:r>
            <a:r>
              <a:rPr lang="en-US" altLang="en-US" sz="4600" b="1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 sz="4600" b="1" i="1" baseline="-25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endParaRPr lang="en-US" altLang="en-US" sz="3800">
              <a:solidFill>
                <a:srgbClr val="000000"/>
              </a:solidFill>
            </a:endParaRP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1963738" y="3154363"/>
            <a:ext cx="61880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i="1">
                <a:latin typeface="Times New Roman" panose="02020603050405020304" pitchFamily="18" charset="0"/>
              </a:rPr>
              <a:t>Q</a:t>
            </a:r>
            <a:r>
              <a:rPr lang="en-US" altLang="en-US" sz="3000">
                <a:latin typeface="Times New Roman" panose="02020603050405020304" pitchFamily="18" charset="0"/>
              </a:rPr>
              <a:t>:	heat (J)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i="1">
                <a:latin typeface="Times New Roman" panose="02020603050405020304" pitchFamily="18" charset="0"/>
              </a:rPr>
              <a:t>m</a:t>
            </a:r>
            <a:r>
              <a:rPr lang="en-US" altLang="en-US" sz="3000">
                <a:latin typeface="Times New Roman" panose="02020603050405020304" pitchFamily="18" charset="0"/>
              </a:rPr>
              <a:t>:	mass (kg)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3000" i="1"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3000">
                <a:latin typeface="Times New Roman" panose="02020603050405020304" pitchFamily="18" charset="0"/>
              </a:rPr>
              <a:t>:	change in temperature (K or °C)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i="1">
                <a:latin typeface="Times New Roman" panose="02020603050405020304" pitchFamily="18" charset="0"/>
              </a:rPr>
              <a:t>C</a:t>
            </a:r>
            <a:r>
              <a:rPr lang="en-US" altLang="en-US" sz="3000" i="1" baseline="-25000">
                <a:latin typeface="Times New Roman" panose="02020603050405020304" pitchFamily="18" charset="0"/>
              </a:rPr>
              <a:t>p</a:t>
            </a:r>
            <a:r>
              <a:rPr lang="en-US" altLang="en-US" sz="3000">
                <a:latin typeface="Times New Roman" panose="02020603050405020304" pitchFamily="18" charset="0"/>
              </a:rPr>
              <a:t>:	specific heat (J/kg·K)</a:t>
            </a:r>
          </a:p>
        </p:txBody>
      </p:sp>
      <p:grpSp>
        <p:nvGrpSpPr>
          <p:cNvPr id="125967" name="Group 15"/>
          <p:cNvGrpSpPr>
            <a:grpSpLocks/>
          </p:cNvGrpSpPr>
          <p:nvPr/>
        </p:nvGrpSpPr>
        <p:grpSpPr bwMode="auto">
          <a:xfrm>
            <a:off x="1187450" y="4273550"/>
            <a:ext cx="2947988" cy="2417763"/>
            <a:chOff x="748" y="2692"/>
            <a:chExt cx="1857" cy="1523"/>
          </a:xfrm>
        </p:grpSpPr>
        <p:sp>
          <p:nvSpPr>
            <p:cNvPr id="105481" name="AutoShape 6"/>
            <p:cNvSpPr>
              <a:spLocks noChangeArrowheads="1"/>
            </p:cNvSpPr>
            <p:nvPr/>
          </p:nvSpPr>
          <p:spPr bwMode="auto">
            <a:xfrm>
              <a:off x="748" y="2692"/>
              <a:ext cx="444" cy="1458"/>
            </a:xfrm>
            <a:prstGeom prst="curvedRightArrow">
              <a:avLst>
                <a:gd name="adj1" fmla="val 25236"/>
                <a:gd name="adj2" fmla="val 73034"/>
                <a:gd name="adj3" fmla="val 34912"/>
              </a:avLst>
            </a:prstGeom>
            <a:solidFill>
              <a:schemeClr val="folHlink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5482" name="Rectangle 7"/>
            <p:cNvSpPr>
              <a:spLocks noChangeArrowheads="1"/>
            </p:cNvSpPr>
            <p:nvPr/>
          </p:nvSpPr>
          <p:spPr bwMode="auto">
            <a:xfrm>
              <a:off x="1237" y="3782"/>
              <a:ext cx="1368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spcAft>
                  <a:spcPct val="10000"/>
                </a:spcAft>
                <a:buFontTx/>
                <a:buNone/>
              </a:pPr>
              <a:r>
                <a:rPr lang="en-US" altLang="en-US" sz="3000">
                  <a:solidFill>
                    <a:schemeClr val="folHlink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en-US" sz="3000" i="1">
                  <a:solidFill>
                    <a:schemeClr val="folHlink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T</a:t>
              </a:r>
              <a:r>
                <a:rPr lang="en-US" altLang="en-US" sz="3000">
                  <a:solidFill>
                    <a:schemeClr val="folHlink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 = </a:t>
              </a:r>
              <a:r>
                <a:rPr lang="en-US" altLang="en-US" sz="3000" i="1">
                  <a:solidFill>
                    <a:schemeClr val="folHlink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T</a:t>
              </a:r>
              <a:r>
                <a:rPr lang="en-US" altLang="en-US" sz="3000" i="1" baseline="-25000">
                  <a:solidFill>
                    <a:schemeClr val="folHlink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f</a:t>
              </a:r>
              <a:r>
                <a:rPr lang="en-US" altLang="en-US" sz="3000">
                  <a:solidFill>
                    <a:schemeClr val="folHlink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 - </a:t>
              </a:r>
              <a:r>
                <a:rPr lang="en-US" altLang="en-US" sz="3000" i="1">
                  <a:solidFill>
                    <a:schemeClr val="folHlink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T</a:t>
              </a:r>
              <a:r>
                <a:rPr lang="en-US" altLang="en-US" sz="3000" i="1" baseline="-25000">
                  <a:solidFill>
                    <a:schemeClr val="folHlink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i</a:t>
              </a:r>
            </a:p>
          </p:txBody>
        </p:sp>
      </p:grpSp>
      <p:grpSp>
        <p:nvGrpSpPr>
          <p:cNvPr id="125966" name="Group 14"/>
          <p:cNvGrpSpPr>
            <a:grpSpLocks/>
          </p:cNvGrpSpPr>
          <p:nvPr/>
        </p:nvGrpSpPr>
        <p:grpSpPr bwMode="auto">
          <a:xfrm>
            <a:off x="4600575" y="3357563"/>
            <a:ext cx="4125913" cy="3333750"/>
            <a:chOff x="2898" y="2115"/>
            <a:chExt cx="2599" cy="2100"/>
          </a:xfrm>
        </p:grpSpPr>
        <p:sp>
          <p:nvSpPr>
            <p:cNvPr id="105479" name="AutoShape 8"/>
            <p:cNvSpPr>
              <a:spLocks noChangeArrowheads="1"/>
            </p:cNvSpPr>
            <p:nvPr/>
          </p:nvSpPr>
          <p:spPr bwMode="auto">
            <a:xfrm flipH="1">
              <a:off x="4843" y="2115"/>
              <a:ext cx="654" cy="1948"/>
            </a:xfrm>
            <a:prstGeom prst="curvedRightArrow">
              <a:avLst>
                <a:gd name="adj1" fmla="val 20947"/>
                <a:gd name="adj2" fmla="val 71114"/>
                <a:gd name="adj3" fmla="val 24019"/>
              </a:avLst>
            </a:prstGeom>
            <a:solidFill>
              <a:schemeClr val="folHlink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5480" name="Rectangle 9"/>
            <p:cNvSpPr>
              <a:spLocks noChangeArrowheads="1"/>
            </p:cNvSpPr>
            <p:nvPr/>
          </p:nvSpPr>
          <p:spPr bwMode="auto">
            <a:xfrm>
              <a:off x="2898" y="3523"/>
              <a:ext cx="204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10000"/>
                </a:spcAft>
                <a:buFontTx/>
                <a:buNone/>
              </a:pPr>
              <a:r>
                <a:rPr lang="en-US" altLang="en-US" sz="3000">
                  <a:solidFill>
                    <a:schemeClr val="folHlink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– Q = heat loss</a:t>
              </a:r>
            </a:p>
            <a:p>
              <a:pPr eaLnBrk="1" hangingPunct="1">
                <a:spcBef>
                  <a:spcPct val="0"/>
                </a:spcBef>
                <a:spcAft>
                  <a:spcPct val="10000"/>
                </a:spcAft>
                <a:buFontTx/>
                <a:buNone/>
              </a:pPr>
              <a:r>
                <a:rPr lang="en-US" altLang="en-US" sz="3000">
                  <a:solidFill>
                    <a:schemeClr val="folHlink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+ Q = heat gain</a:t>
              </a:r>
              <a:endParaRPr lang="en-US" altLang="en-US" sz="3000" i="1" baseline="-25000"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nimBg="1" autoUpdateAnimBg="0"/>
      <p:bldP spid="12595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106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Arial Rounded MT Bold" panose="020F0704030504030204" pitchFamily="34" charset="0"/>
              </a:rPr>
              <a:t>Specific Heat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Arial Rounded MT Bold" panose="020F0704030504030204" pitchFamily="34" charset="0"/>
              </a:rPr>
              <a:t>     </a:t>
            </a:r>
            <a:r>
              <a:rPr lang="en-US" altLang="en-US" sz="3600" dirty="0" smtClean="0">
                <a:latin typeface="Arial Rounded MT Bold" panose="020F0704030504030204" pitchFamily="34" charset="0"/>
              </a:rPr>
              <a:t>Some </a:t>
            </a:r>
            <a:r>
              <a:rPr lang="en-US" altLang="en-US" sz="3600" dirty="0">
                <a:latin typeface="Arial Rounded MT Bold" panose="020F0704030504030204" pitchFamily="34" charset="0"/>
              </a:rPr>
              <a:t>things </a:t>
            </a:r>
            <a:r>
              <a:rPr lang="en-US" altLang="en-US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heat up</a:t>
            </a:r>
            <a:r>
              <a:rPr lang="en-US" altLang="en-US" sz="3600" dirty="0">
                <a:latin typeface="Arial Rounded MT Bold" panose="020F0704030504030204" pitchFamily="34" charset="0"/>
              </a:rPr>
              <a:t> or </a:t>
            </a:r>
            <a:r>
              <a:rPr lang="en-US" altLang="en-US" sz="36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cool down</a:t>
            </a:r>
            <a:r>
              <a:rPr lang="en-US" altLang="en-US" sz="3600" dirty="0">
                <a:latin typeface="Arial Rounded MT Bold" panose="020F0704030504030204" pitchFamily="34" charset="0"/>
              </a:rPr>
              <a:t> faster than others.</a:t>
            </a:r>
          </a:p>
        </p:txBody>
      </p:sp>
      <p:pic>
        <p:nvPicPr>
          <p:cNvPr id="7171" name="Picture 3" descr="be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8447088" cy="321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Rounded MT Bold" panose="020F0704030504030204" pitchFamily="34" charset="0"/>
              </a:rPr>
              <a:t>Land heats up and cools down faster than water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106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latin typeface="Arial Rounded MT Bold" panose="020F0704030504030204" pitchFamily="34" charset="0"/>
              </a:rPr>
              <a:t> </a:t>
            </a:r>
            <a:r>
              <a:rPr lang="en-US" altLang="en-US" sz="3600" dirty="0" smtClean="0">
                <a:latin typeface="Arial Rounded MT Bold" panose="020F0704030504030204" pitchFamily="34" charset="0"/>
              </a:rPr>
              <a:t>Specific </a:t>
            </a:r>
            <a:r>
              <a:rPr lang="en-US" altLang="en-US" sz="3600" dirty="0">
                <a:latin typeface="Arial Rounded MT Bold" panose="020F0704030504030204" pitchFamily="34" charset="0"/>
              </a:rPr>
              <a:t>heat is the amount of heat required to raise the temperature of 1 kg of a material by one degree (C or K).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latin typeface="Arial Rounded MT Bold" panose="020F0704030504030204" pitchFamily="34" charset="0"/>
              </a:rPr>
              <a:t>          1)  C </a:t>
            </a:r>
            <a:r>
              <a:rPr lang="en-US" altLang="en-US" sz="2400" dirty="0">
                <a:latin typeface="Arial Rounded MT Bold" panose="020F0704030504030204" pitchFamily="34" charset="0"/>
              </a:rPr>
              <a:t>water</a:t>
            </a:r>
            <a:r>
              <a:rPr lang="en-US" altLang="en-US" sz="3600" dirty="0">
                <a:latin typeface="Arial Rounded MT Bold" panose="020F0704030504030204" pitchFamily="34" charset="0"/>
              </a:rPr>
              <a:t> = 4184 J / kg 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latin typeface="Arial Rounded MT Bold" panose="020F0704030504030204" pitchFamily="34" charset="0"/>
              </a:rPr>
              <a:t>          2)  C </a:t>
            </a:r>
            <a:r>
              <a:rPr lang="en-US" altLang="en-US" sz="2400" dirty="0">
                <a:latin typeface="Arial Rounded MT Bold" panose="020F0704030504030204" pitchFamily="34" charset="0"/>
              </a:rPr>
              <a:t>sand</a:t>
            </a:r>
            <a:r>
              <a:rPr lang="en-US" altLang="en-US" sz="3600" dirty="0">
                <a:latin typeface="Arial Rounded MT Bold" panose="020F0704030504030204" pitchFamily="34" charset="0"/>
              </a:rPr>
              <a:t> = 664 J / kg C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4648200"/>
            <a:ext cx="8382000" cy="17494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  <a:latin typeface="Comic Sans MS" panose="030F0702030302020204" pitchFamily="66" charset="0"/>
              </a:rPr>
              <a:t>This is why land heats up quickly during the day and cools quickly at night and why water takes longer.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38200" y="304800"/>
            <a:ext cx="7010400" cy="120332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chemeClr val="hlink"/>
                </a:solidFill>
                <a:latin typeface="Comic Sans MS" panose="030F0702030302020204" pitchFamily="66" charset="0"/>
              </a:rPr>
              <a:t>Why does water have such a high specific heat?</a:t>
            </a:r>
          </a:p>
        </p:txBody>
      </p:sp>
      <p:pic>
        <p:nvPicPr>
          <p:cNvPr id="9219" name="Picture 3" descr="specific heat of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56800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4006850"/>
            <a:ext cx="8305800" cy="28511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 Rounded MT Bold" panose="020F0704030504030204" pitchFamily="34" charset="0"/>
              </a:rPr>
              <a:t>Water molecules form strong bonds with each other; therefore it takes more heat energy to break them.  Metals have weak bonds and do not need as much energy to break them.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9600" y="2438400"/>
            <a:ext cx="853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chemeClr val="accent2"/>
                </a:solidFill>
                <a:latin typeface="Chiller" panose="04020404031007020602" pitchFamily="82" charset="0"/>
              </a:rPr>
              <a:t>water                               </a:t>
            </a:r>
            <a:r>
              <a:rPr lang="en-US" altLang="en-US" sz="4800">
                <a:solidFill>
                  <a:schemeClr val="bg2"/>
                </a:solidFill>
                <a:latin typeface="Chiller" panose="04020404031007020602" pitchFamily="82" charset="0"/>
              </a:rPr>
              <a:t>    metal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20" grpId="0" animBg="1" autoUpdateAnimBg="0"/>
      <p:bldP spid="922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0" y="228600"/>
            <a:ext cx="8372475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Heat Transfer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754063" y="1168400"/>
            <a:ext cx="8389937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</a:pPr>
            <a:r>
              <a:rPr kumimoji="1" lang="en-US" altLang="en-US" sz="3100">
                <a:solidFill>
                  <a:srgbClr val="FF0000"/>
                </a:solidFill>
              </a:rPr>
              <a:t>A 32-g silver spoon cools from 60°C to 20°C.  How much heat is lost by the spoon</a:t>
            </a:r>
            <a:r>
              <a:rPr kumimoji="1" lang="en-US" altLang="en-US" sz="310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2335213"/>
            <a:ext cx="9131300" cy="44894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0" y="2328863"/>
            <a:ext cx="3403600" cy="295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/>
              <a:t>GIVEN: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m = 32 g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T</a:t>
            </a:r>
            <a:r>
              <a:rPr lang="en-US" altLang="en-US" sz="1800" baseline="-25000">
                <a:sym typeface="Symbol" panose="05050102010706020507" pitchFamily="18" charset="2"/>
              </a:rPr>
              <a:t>i</a:t>
            </a:r>
            <a:r>
              <a:rPr lang="en-US" altLang="en-US" sz="1800">
                <a:sym typeface="Symbol" panose="05050102010706020507" pitchFamily="18" charset="2"/>
              </a:rPr>
              <a:t> = 60°C</a:t>
            </a: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T</a:t>
            </a:r>
            <a:r>
              <a:rPr lang="en-US" altLang="en-US" sz="1800" baseline="-25000"/>
              <a:t>f</a:t>
            </a:r>
            <a:r>
              <a:rPr lang="en-US" altLang="en-US" sz="1800"/>
              <a:t> = </a:t>
            </a:r>
            <a:r>
              <a:rPr lang="en-US" altLang="en-US" sz="1800">
                <a:sym typeface="Symbol" panose="05050102010706020507" pitchFamily="18" charset="2"/>
              </a:rPr>
              <a:t>20°C</a:t>
            </a: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Q = ?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C</a:t>
            </a:r>
            <a:r>
              <a:rPr lang="en-US" altLang="en-US" sz="1800" baseline="-25000"/>
              <a:t>p</a:t>
            </a:r>
            <a:r>
              <a:rPr lang="en-US" altLang="en-US" sz="1800"/>
              <a:t> = 235 J/kg·K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3419475" y="2332038"/>
            <a:ext cx="5724525" cy="2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/>
              <a:t>WORK: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Q = m·</a:t>
            </a:r>
            <a:r>
              <a:rPr lang="en-US" altLang="en-US" sz="1800">
                <a:sym typeface="Symbol" panose="05050102010706020507" pitchFamily="18" charset="2"/>
              </a:rPr>
              <a:t>T</a:t>
            </a:r>
            <a:r>
              <a:rPr lang="en-US" altLang="en-US" sz="1800"/>
              <a:t>·C</a:t>
            </a:r>
            <a:r>
              <a:rPr lang="en-US" altLang="en-US" sz="1800" baseline="-25000"/>
              <a:t>p</a:t>
            </a: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m = 32 g = 0.032 kg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T</a:t>
            </a:r>
            <a:r>
              <a:rPr lang="en-US" altLang="en-US" sz="1800"/>
              <a:t> = </a:t>
            </a:r>
            <a:r>
              <a:rPr lang="en-US" altLang="en-US" sz="1800">
                <a:sym typeface="Symbol" panose="05050102010706020507" pitchFamily="18" charset="2"/>
              </a:rPr>
              <a:t>20°C - 60°C = – 40°C</a:t>
            </a: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Q = </a:t>
            </a:r>
            <a:r>
              <a:rPr lang="en-US" altLang="en-US" sz="1800">
                <a:latin typeface="Arial Narrow" panose="020B0606020202030204" pitchFamily="34" charset="0"/>
              </a:rPr>
              <a:t>(0.032kg)(-40°C)(235J/kg·K)</a:t>
            </a: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 b="1">
                <a:solidFill>
                  <a:schemeClr val="folHlink"/>
                </a:solidFill>
              </a:rPr>
              <a:t>Q = – 301 J</a:t>
            </a:r>
            <a:endParaRPr lang="en-US" altLang="en-US" sz="1800" b="1">
              <a:solidFill>
                <a:schemeClr val="folHlink"/>
              </a:solidFill>
              <a:latin typeface="Arial Narrow" panose="020B0606020202030204" pitchFamily="34" charset="0"/>
              <a:sym typeface="Symbol" panose="05050102010706020507" pitchFamily="18" charset="2"/>
            </a:endParaRPr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>
            <a:off x="3417888" y="2322513"/>
            <a:ext cx="0" cy="4489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>
            <a:off x="0" y="2936875"/>
            <a:ext cx="9144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69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69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build="p" autoUpdateAnimBg="0"/>
      <p:bldP spid="12698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228600"/>
            <a:ext cx="8370887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Heat Transfer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754063" y="1168400"/>
            <a:ext cx="8389937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</a:pPr>
            <a:r>
              <a:rPr kumimoji="1" lang="en-US" altLang="en-US">
                <a:solidFill>
                  <a:srgbClr val="FF0000"/>
                </a:solidFill>
              </a:rPr>
              <a:t>How much heat is required to warm 230 g of water from 12°C to 90°C?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2335213"/>
            <a:ext cx="9131300" cy="44894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0" y="2328863"/>
            <a:ext cx="3403600" cy="295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/>
              <a:t>GIVEN: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m = 230 g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T</a:t>
            </a:r>
            <a:r>
              <a:rPr lang="en-US" altLang="en-US" sz="1800" baseline="-25000">
                <a:sym typeface="Symbol" panose="05050102010706020507" pitchFamily="18" charset="2"/>
              </a:rPr>
              <a:t>i</a:t>
            </a:r>
            <a:r>
              <a:rPr lang="en-US" altLang="en-US" sz="1800">
                <a:sym typeface="Symbol" panose="05050102010706020507" pitchFamily="18" charset="2"/>
              </a:rPr>
              <a:t> = 12°C</a:t>
            </a: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T</a:t>
            </a:r>
            <a:r>
              <a:rPr lang="en-US" altLang="en-US" sz="1800" baseline="-25000"/>
              <a:t>f</a:t>
            </a:r>
            <a:r>
              <a:rPr lang="en-US" altLang="en-US" sz="1800"/>
              <a:t> = </a:t>
            </a:r>
            <a:r>
              <a:rPr lang="en-US" altLang="en-US" sz="1800">
                <a:sym typeface="Symbol" panose="05050102010706020507" pitchFamily="18" charset="2"/>
              </a:rPr>
              <a:t>90°C</a:t>
            </a: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Q = ?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C</a:t>
            </a:r>
            <a:r>
              <a:rPr lang="en-US" altLang="en-US" sz="1800" baseline="-25000"/>
              <a:t>p</a:t>
            </a:r>
            <a:r>
              <a:rPr lang="en-US" altLang="en-US" sz="1800"/>
              <a:t>= 4184 J/kg·K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3419475" y="2332038"/>
            <a:ext cx="5724525" cy="2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/>
              <a:t>WORK: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Q = m·</a:t>
            </a:r>
            <a:r>
              <a:rPr lang="en-US" altLang="en-US" sz="1800">
                <a:sym typeface="Symbol" panose="05050102010706020507" pitchFamily="18" charset="2"/>
              </a:rPr>
              <a:t>T</a:t>
            </a:r>
            <a:r>
              <a:rPr lang="en-US" altLang="en-US" sz="1800"/>
              <a:t>·C</a:t>
            </a:r>
            <a:r>
              <a:rPr lang="en-US" altLang="en-US" sz="1800" baseline="-25000"/>
              <a:t>p</a:t>
            </a: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m = 230 g = 0.23 kg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T</a:t>
            </a:r>
            <a:r>
              <a:rPr lang="en-US" altLang="en-US" sz="1800"/>
              <a:t> = </a:t>
            </a:r>
            <a:r>
              <a:rPr lang="en-US" altLang="en-US" sz="1800">
                <a:sym typeface="Symbol" panose="05050102010706020507" pitchFamily="18" charset="2"/>
              </a:rPr>
              <a:t>90°C - 12°C = 78°C</a:t>
            </a: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Q = </a:t>
            </a:r>
            <a:r>
              <a:rPr lang="en-US" altLang="en-US" sz="1800">
                <a:latin typeface="Arial Narrow" panose="020B0606020202030204" pitchFamily="34" charset="0"/>
              </a:rPr>
              <a:t>(0.23kg)(78°C)(4184 J/kg·K)</a:t>
            </a: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 b="1">
                <a:solidFill>
                  <a:schemeClr val="folHlink"/>
                </a:solidFill>
              </a:rPr>
              <a:t>Q = 75,061 J</a:t>
            </a:r>
            <a:endParaRPr lang="en-US" altLang="en-US" sz="1800" b="1">
              <a:solidFill>
                <a:schemeClr val="folHlink"/>
              </a:solidFill>
              <a:latin typeface="Arial Narrow" panose="020B0606020202030204" pitchFamily="34" charset="0"/>
              <a:sym typeface="Symbol" panose="05050102010706020507" pitchFamily="18" charset="2"/>
            </a:endParaRPr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3417888" y="2322513"/>
            <a:ext cx="0" cy="4489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0" y="2936875"/>
            <a:ext cx="9144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8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8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8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8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8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8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8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8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 build="p" autoUpdateAnimBg="0"/>
      <p:bldP spid="12800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" y="0"/>
            <a:ext cx="86106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Thermal Energy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Temperature &amp; Heat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Temperature is a measure of the average kinetic energy of the individual particles in a substance.</a:t>
            </a:r>
          </a:p>
        </p:txBody>
      </p:sp>
      <p:pic>
        <p:nvPicPr>
          <p:cNvPr id="3075" name="Picture 3" descr="horsesho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6183313" cy="327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A. Temperature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6988" y="1346200"/>
            <a:ext cx="4011613" cy="468153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b="1" dirty="0" smtClean="0">
                <a:solidFill>
                  <a:schemeClr val="folHlink"/>
                </a:solidFill>
              </a:rPr>
              <a:t>Temperature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is measured with a thermometer and can be measured in Kelvin, Celsius, and Fahrenheit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dirty="0" smtClean="0"/>
              <a:t> Absolute zero-temperature at which particles stop moving 0</a:t>
            </a:r>
            <a:r>
              <a:rPr lang="en-US" altLang="en-US" baseline="30000" dirty="0" smtClean="0"/>
              <a:t>o</a:t>
            </a:r>
            <a:r>
              <a:rPr lang="en-US" altLang="en-US" dirty="0" smtClean="0"/>
              <a:t>K</a:t>
            </a:r>
          </a:p>
        </p:txBody>
      </p:sp>
      <p:pic>
        <p:nvPicPr>
          <p:cNvPr id="97284" name="Picture 8" descr="http://solarsystem.colorado.edu/images/thermometer_earth.jp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1417638"/>
            <a:ext cx="4467225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1246981"/>
            <a:ext cx="4800600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 smtClean="0">
                <a:latin typeface="Arial Rounded MT Bold" panose="020F0704030504030204" pitchFamily="34" charset="0"/>
              </a:rPr>
              <a:t>Thermal </a:t>
            </a:r>
            <a:r>
              <a:rPr lang="en-US" altLang="en-US" sz="3600" dirty="0">
                <a:latin typeface="Arial Rounded MT Bold" panose="020F0704030504030204" pitchFamily="34" charset="0"/>
              </a:rPr>
              <a:t>Energy – the total of </a:t>
            </a:r>
            <a:r>
              <a:rPr lang="en-US" altLang="en-US" sz="36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all</a:t>
            </a:r>
            <a:r>
              <a:rPr lang="en-US" altLang="en-US" sz="3600" dirty="0">
                <a:latin typeface="Arial Rounded MT Bold" panose="020F0704030504030204" pitchFamily="34" charset="0"/>
              </a:rPr>
              <a:t> the kinetic and potential energy of all the particles in a substance.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600" dirty="0">
              <a:latin typeface="Arial Rounded MT Bold" panose="020F0704030504030204" pitchFamily="34" charset="0"/>
            </a:endParaRPr>
          </a:p>
        </p:txBody>
      </p:sp>
      <p:pic>
        <p:nvPicPr>
          <p:cNvPr id="4101" name="Picture 5" descr="energy_in_subst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352800"/>
            <a:ext cx="3684588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0" y="304800"/>
            <a:ext cx="883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600">
              <a:latin typeface="Arial Rounded MT Bold" panose="020F0704030504030204" pitchFamily="34" charset="0"/>
            </a:endParaRP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600">
              <a:latin typeface="Arial Rounded MT Bold" panose="020F0704030504030204" pitchFamily="34" charset="0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600">
              <a:latin typeface="Arial Rounded MT Bold" panose="020F070403050403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600" y="304800"/>
            <a:ext cx="8305800" cy="575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Thermal </a:t>
            </a:r>
            <a:r>
              <a:rPr lang="en-US" altLang="en-US" sz="3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energy</a:t>
            </a:r>
            <a:r>
              <a:rPr lang="en-US" altLang="en-US" sz="3200" dirty="0">
                <a:latin typeface="Arial Rounded MT Bold" panose="020F0704030504030204" pitchFamily="34" charset="0"/>
              </a:rPr>
              <a:t> relationships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 Rounded MT Bold" panose="020F0704030504030204" pitchFamily="34" charset="0"/>
              </a:rPr>
              <a:t>     a. Depends on temperature, mass, and type of substance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 Rounded MT Bold" panose="020F0704030504030204" pitchFamily="34" charset="0"/>
              </a:rPr>
              <a:t>	b. As temperature increases, so does thermal energy (because the kinetic energy of the particles increased).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 Rounded MT Bold" panose="020F0704030504030204" pitchFamily="34" charset="0"/>
              </a:rPr>
              <a:t>     c.  Even if the temperature doesn’t change, the thermal energy in a more massive substance is </a:t>
            </a:r>
            <a:r>
              <a:rPr lang="en-US" altLang="en-US" sz="32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higher</a:t>
            </a:r>
            <a:r>
              <a:rPr lang="en-US" altLang="en-US" sz="3200" dirty="0">
                <a:latin typeface="Arial Rounded MT Bold" panose="020F0704030504030204" pitchFamily="34" charset="0"/>
              </a:rPr>
              <a:t> (because it is a </a:t>
            </a:r>
            <a:r>
              <a:rPr lang="en-US" altLang="en-US" sz="32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total</a:t>
            </a:r>
            <a:r>
              <a:rPr lang="en-US" altLang="en-US" sz="3200" dirty="0">
                <a:latin typeface="Arial Rounded MT Bold" panose="020F0704030504030204" pitchFamily="34" charset="0"/>
              </a:rPr>
              <a:t> measure of energy).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6988" y="1371600"/>
            <a:ext cx="7627937" cy="1976438"/>
          </a:xfrm>
        </p:spPr>
        <p:txBody>
          <a:bodyPr/>
          <a:lstStyle/>
          <a:p>
            <a:pPr eaLnBrk="1" hangingPunct="1"/>
            <a:r>
              <a:rPr lang="en-US" altLang="en-US" smtClean="0"/>
              <a:t>Which beaker of water has more thermal energy?</a:t>
            </a:r>
          </a:p>
          <a:p>
            <a:pPr lvl="1" eaLnBrk="1" hangingPunct="1"/>
            <a:r>
              <a:rPr lang="en-US" altLang="en-US" smtClean="0"/>
              <a:t>B - same temperature, more mass</a:t>
            </a:r>
          </a:p>
        </p:txBody>
      </p:sp>
      <p:grpSp>
        <p:nvGrpSpPr>
          <p:cNvPr id="119845" name="Group 37"/>
          <p:cNvGrpSpPr>
            <a:grpSpLocks/>
          </p:cNvGrpSpPr>
          <p:nvPr/>
        </p:nvGrpSpPr>
        <p:grpSpPr bwMode="auto">
          <a:xfrm>
            <a:off x="1819275" y="3262313"/>
            <a:ext cx="6519863" cy="3446462"/>
            <a:chOff x="1146" y="2055"/>
            <a:chExt cx="4107" cy="2171"/>
          </a:xfrm>
        </p:grpSpPr>
        <p:grpSp>
          <p:nvGrpSpPr>
            <p:cNvPr id="101381" name="Group 35"/>
            <p:cNvGrpSpPr>
              <a:grpSpLocks/>
            </p:cNvGrpSpPr>
            <p:nvPr/>
          </p:nvGrpSpPr>
          <p:grpSpPr bwMode="auto">
            <a:xfrm>
              <a:off x="1146" y="2056"/>
              <a:ext cx="1859" cy="2168"/>
              <a:chOff x="1146" y="1884"/>
              <a:chExt cx="1859" cy="2168"/>
            </a:xfrm>
          </p:grpSpPr>
          <p:grpSp>
            <p:nvGrpSpPr>
              <p:cNvPr id="101395" name="Group 31"/>
              <p:cNvGrpSpPr>
                <a:grpSpLocks/>
              </p:cNvGrpSpPr>
              <p:nvPr/>
            </p:nvGrpSpPr>
            <p:grpSpPr bwMode="auto">
              <a:xfrm>
                <a:off x="1146" y="1884"/>
                <a:ext cx="1859" cy="2168"/>
                <a:chOff x="1317" y="1587"/>
                <a:chExt cx="1859" cy="2168"/>
              </a:xfrm>
            </p:grpSpPr>
            <p:grpSp>
              <p:nvGrpSpPr>
                <p:cNvPr id="101397" name="Group 25"/>
                <p:cNvGrpSpPr>
                  <a:grpSpLocks/>
                </p:cNvGrpSpPr>
                <p:nvPr/>
              </p:nvGrpSpPr>
              <p:grpSpPr bwMode="auto">
                <a:xfrm>
                  <a:off x="1317" y="1587"/>
                  <a:ext cx="1036" cy="2168"/>
                  <a:chOff x="1317" y="1587"/>
                  <a:chExt cx="1036" cy="2168"/>
                </a:xfrm>
              </p:grpSpPr>
              <p:sp>
                <p:nvSpPr>
                  <p:cNvPr id="10140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317" y="3292"/>
                    <a:ext cx="1036" cy="46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sq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01401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198" y="3289"/>
                    <a:ext cx="152" cy="0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FFFF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1402" name="Group 17"/>
                  <p:cNvGrpSpPr>
                    <a:grpSpLocks noChangeAspect="1"/>
                  </p:cNvGrpSpPr>
                  <p:nvPr/>
                </p:nvGrpSpPr>
                <p:grpSpPr bwMode="auto">
                  <a:xfrm rot="-4322532">
                    <a:off x="927" y="2535"/>
                    <a:ext cx="2022" cy="125"/>
                    <a:chOff x="709" y="2720"/>
                    <a:chExt cx="3787" cy="234"/>
                  </a:xfrm>
                </p:grpSpPr>
                <p:sp>
                  <p:nvSpPr>
                    <p:cNvPr id="101404" name="AutoShape 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787" y="2798"/>
                      <a:ext cx="3709" cy="109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12700" cap="sq">
                      <a:solidFill>
                        <a:schemeClr val="bg2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01405" name="Oval 1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709" y="2720"/>
                      <a:ext cx="265" cy="234"/>
                    </a:xfrm>
                    <a:prstGeom prst="ellipse">
                      <a:avLst/>
                    </a:prstGeom>
                    <a:solidFill>
                      <a:srgbClr val="FF5050"/>
                    </a:solidFill>
                    <a:ln w="12700" cap="sq">
                      <a:solidFill>
                        <a:schemeClr val="bg2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01406" name="Rectangle 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58" y="2829"/>
                      <a:ext cx="2541" cy="47"/>
                    </a:xfrm>
                    <a:prstGeom prst="rect">
                      <a:avLst/>
                    </a:prstGeom>
                    <a:solidFill>
                      <a:srgbClr val="FF5050"/>
                    </a:solidFill>
                    <a:ln w="12700" cap="sq">
                      <a:solidFill>
                        <a:srgbClr val="FF5050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101403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1317" y="2315"/>
                    <a:ext cx="1036" cy="1440"/>
                  </a:xfrm>
                  <a:prstGeom prst="rect">
                    <a:avLst/>
                  </a:prstGeom>
                  <a:noFill/>
                  <a:ln w="38100" cap="sq">
                    <a:solidFill>
                      <a:srgbClr val="FFFFFF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10139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342" y="3134"/>
                  <a:ext cx="834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600" b="1"/>
                    <a:t>200 mL</a:t>
                  </a:r>
                </a:p>
              </p:txBody>
            </p:sp>
            <p:sp>
              <p:nvSpPr>
                <p:cNvPr id="10139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148" y="1964"/>
                  <a:ext cx="574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600" b="1"/>
                    <a:t>80ºC</a:t>
                  </a:r>
                </a:p>
              </p:txBody>
            </p:sp>
          </p:grpSp>
          <p:sp>
            <p:nvSpPr>
              <p:cNvPr id="101396" name="Text Box 33"/>
              <p:cNvSpPr txBox="1">
                <a:spLocks noChangeArrowheads="1"/>
              </p:cNvSpPr>
              <p:nvPr/>
            </p:nvSpPr>
            <p:spPr bwMode="auto">
              <a:xfrm>
                <a:off x="1212" y="2678"/>
                <a:ext cx="352" cy="4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800">
                    <a:latin typeface="Arial Black" panose="020B0A04020102020204" pitchFamily="34" charset="0"/>
                  </a:rPr>
                  <a:t>A</a:t>
                </a:r>
              </a:p>
            </p:txBody>
          </p:sp>
        </p:grpSp>
        <p:grpSp>
          <p:nvGrpSpPr>
            <p:cNvPr id="101382" name="Group 36"/>
            <p:cNvGrpSpPr>
              <a:grpSpLocks/>
            </p:cNvGrpSpPr>
            <p:nvPr/>
          </p:nvGrpSpPr>
          <p:grpSpPr bwMode="auto">
            <a:xfrm>
              <a:off x="3393" y="2055"/>
              <a:ext cx="1860" cy="2171"/>
              <a:chOff x="3393" y="1883"/>
              <a:chExt cx="1860" cy="2171"/>
            </a:xfrm>
          </p:grpSpPr>
          <p:grpSp>
            <p:nvGrpSpPr>
              <p:cNvPr id="101383" name="Group 32"/>
              <p:cNvGrpSpPr>
                <a:grpSpLocks/>
              </p:cNvGrpSpPr>
              <p:nvPr/>
            </p:nvGrpSpPr>
            <p:grpSpPr bwMode="auto">
              <a:xfrm>
                <a:off x="3393" y="1883"/>
                <a:ext cx="1860" cy="2171"/>
                <a:chOff x="3564" y="1587"/>
                <a:chExt cx="1860" cy="2171"/>
              </a:xfrm>
            </p:grpSpPr>
            <p:grpSp>
              <p:nvGrpSpPr>
                <p:cNvPr id="101385" name="Group 26"/>
                <p:cNvGrpSpPr>
                  <a:grpSpLocks/>
                </p:cNvGrpSpPr>
                <p:nvPr/>
              </p:nvGrpSpPr>
              <p:grpSpPr bwMode="auto">
                <a:xfrm>
                  <a:off x="3564" y="1587"/>
                  <a:ext cx="1036" cy="2171"/>
                  <a:chOff x="3564" y="1587"/>
                  <a:chExt cx="1036" cy="2171"/>
                </a:xfrm>
              </p:grpSpPr>
              <p:sp>
                <p:nvSpPr>
                  <p:cNvPr id="10138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564" y="2832"/>
                    <a:ext cx="1036" cy="926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sq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0138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448" y="2826"/>
                    <a:ext cx="152" cy="0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FFFF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1390" name="Group 21"/>
                  <p:cNvGrpSpPr>
                    <a:grpSpLocks noChangeAspect="1"/>
                  </p:cNvGrpSpPr>
                  <p:nvPr/>
                </p:nvGrpSpPr>
                <p:grpSpPr bwMode="auto">
                  <a:xfrm rot="-4322532">
                    <a:off x="3144" y="2535"/>
                    <a:ext cx="2022" cy="125"/>
                    <a:chOff x="709" y="2720"/>
                    <a:chExt cx="3787" cy="234"/>
                  </a:xfrm>
                </p:grpSpPr>
                <p:sp>
                  <p:nvSpPr>
                    <p:cNvPr id="101392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787" y="2798"/>
                      <a:ext cx="3709" cy="109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12700" cap="sq">
                      <a:solidFill>
                        <a:schemeClr val="bg2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01393" name="Oval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709" y="2720"/>
                      <a:ext cx="265" cy="234"/>
                    </a:xfrm>
                    <a:prstGeom prst="ellipse">
                      <a:avLst/>
                    </a:prstGeom>
                    <a:solidFill>
                      <a:srgbClr val="FF5050"/>
                    </a:solidFill>
                    <a:ln w="12700" cap="sq">
                      <a:solidFill>
                        <a:schemeClr val="bg2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01394" name="Rectangle 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58" y="2829"/>
                      <a:ext cx="2541" cy="47"/>
                    </a:xfrm>
                    <a:prstGeom prst="rect">
                      <a:avLst/>
                    </a:prstGeom>
                    <a:solidFill>
                      <a:srgbClr val="FF5050"/>
                    </a:solidFill>
                    <a:ln w="12700" cap="sq">
                      <a:solidFill>
                        <a:srgbClr val="FF5050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101391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564" y="2318"/>
                    <a:ext cx="1036" cy="1440"/>
                  </a:xfrm>
                  <a:prstGeom prst="rect">
                    <a:avLst/>
                  </a:prstGeom>
                  <a:noFill/>
                  <a:ln w="38100" cap="sq">
                    <a:solidFill>
                      <a:srgbClr val="FFFFFF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10138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590" y="2677"/>
                  <a:ext cx="834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600" b="1"/>
                    <a:t>400 mL</a:t>
                  </a:r>
                </a:p>
              </p:txBody>
            </p:sp>
            <p:sp>
              <p:nvSpPr>
                <p:cNvPr id="101387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357" y="1965"/>
                  <a:ext cx="574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600" b="1"/>
                    <a:t>80ºC</a:t>
                  </a:r>
                </a:p>
              </p:txBody>
            </p:sp>
          </p:grpSp>
          <p:sp>
            <p:nvSpPr>
              <p:cNvPr id="101384" name="Text Box 34"/>
              <p:cNvSpPr txBox="1">
                <a:spLocks noChangeArrowheads="1"/>
              </p:cNvSpPr>
              <p:nvPr/>
            </p:nvSpPr>
            <p:spPr bwMode="auto">
              <a:xfrm>
                <a:off x="3460" y="2682"/>
                <a:ext cx="352" cy="4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800">
                    <a:latin typeface="Arial Black" panose="020B0A04020102020204" pitchFamily="34" charset="0"/>
                  </a:rPr>
                  <a:t>B</a:t>
                </a:r>
              </a:p>
            </p:txBody>
          </p:sp>
        </p:grp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600">
              <a:latin typeface="Arial Rounded MT Bold" panose="020F0704030504030204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43434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Heat</a:t>
            </a:r>
            <a:endParaRPr lang="en-US" altLang="en-US" sz="36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latin typeface="Arial Rounded MT Bold" panose="020F0704030504030204" pitchFamily="34" charset="0"/>
              </a:rPr>
              <a:t>     a.  The </a:t>
            </a:r>
            <a:r>
              <a:rPr lang="en-US" altLang="en-US" sz="3600" dirty="0">
                <a:latin typeface="Script MT Bold" panose="03040602040607080904" pitchFamily="66" charset="0"/>
              </a:rPr>
              <a:t>flow</a:t>
            </a:r>
            <a:r>
              <a:rPr lang="en-US" altLang="en-US" sz="3600" dirty="0">
                <a:latin typeface="Arial Rounded MT Bold" panose="020F0704030504030204" pitchFamily="34" charset="0"/>
              </a:rPr>
              <a:t> of thermal energy from one object to another.</a:t>
            </a:r>
          </a:p>
        </p:txBody>
      </p:sp>
      <p:pic>
        <p:nvPicPr>
          <p:cNvPr id="6148" name="Picture 4" descr="heat transf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19200"/>
            <a:ext cx="3529013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3657600"/>
            <a:ext cx="43434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 Rounded MT Bold" panose="020F0704030504030204" pitchFamily="34" charset="0"/>
              </a:rPr>
              <a:t>     b.  Heat </a:t>
            </a:r>
            <a:r>
              <a:rPr lang="en-US" altLang="en-US" sz="3600" b="1" i="1">
                <a:latin typeface="Arial Rounded MT Bold" panose="020F0704030504030204" pitchFamily="34" charset="0"/>
              </a:rPr>
              <a:t>always</a:t>
            </a:r>
            <a:r>
              <a:rPr lang="en-US" altLang="en-US" sz="3600">
                <a:latin typeface="Arial Rounded MT Bold" panose="020F0704030504030204" pitchFamily="34" charset="0"/>
              </a:rPr>
              <a:t> flows from </a:t>
            </a:r>
            <a:r>
              <a:rPr lang="en-US" altLang="en-US" sz="3600">
                <a:solidFill>
                  <a:srgbClr val="FF0000"/>
                </a:solidFill>
                <a:latin typeface="Arial Rounded MT Bold" panose="020F0704030504030204" pitchFamily="34" charset="0"/>
              </a:rPr>
              <a:t>warmer</a:t>
            </a:r>
            <a:r>
              <a:rPr lang="en-US" altLang="en-US" sz="3600">
                <a:latin typeface="Arial Rounded MT Bold" panose="020F0704030504030204" pitchFamily="34" charset="0"/>
              </a:rPr>
              <a:t> to </a:t>
            </a:r>
            <a:r>
              <a:rPr lang="en-US" altLang="en-US" sz="3600">
                <a:solidFill>
                  <a:schemeClr val="accent2"/>
                </a:solidFill>
                <a:latin typeface="Arial Rounded MT Bold" panose="020F0704030504030204" pitchFamily="34" charset="0"/>
              </a:rPr>
              <a:t>cooler</a:t>
            </a:r>
            <a:r>
              <a:rPr lang="en-US" altLang="en-US" sz="3600">
                <a:latin typeface="Arial Rounded MT Bold" panose="020F0704030504030204" pitchFamily="34" charset="0"/>
              </a:rPr>
              <a:t> objects.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600">
              <a:latin typeface="Arial Rounded MT Bold" panose="020F070403050403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34000" y="5257800"/>
            <a:ext cx="3276600" cy="1385888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Comic Sans MS" panose="030F0702030302020204" pitchFamily="66" charset="0"/>
              </a:rPr>
              <a:t>Ice gets warmer while hand gets cooler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648200" y="228600"/>
            <a:ext cx="4267200" cy="9588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Comic Sans MS" panose="030F0702030302020204" pitchFamily="66" charset="0"/>
              </a:rPr>
              <a:t>Cup gets cooler while hand gets warmer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9" grpId="0" build="p" autoUpdateAnimBg="0"/>
      <p:bldP spid="6150" grpId="0" animBg="1" autoUpdateAnimBg="0"/>
      <p:bldP spid="615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C. Heat Transfer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2025" y="1692275"/>
            <a:ext cx="4559300" cy="4648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b="1" dirty="0" smtClean="0">
                <a:solidFill>
                  <a:schemeClr val="folHlink"/>
                </a:solidFill>
              </a:rPr>
              <a:t>Specific </a:t>
            </a:r>
            <a:r>
              <a:rPr lang="en-US" altLang="en-US" b="1" dirty="0" smtClean="0">
                <a:solidFill>
                  <a:schemeClr val="folHlink"/>
                </a:solidFill>
              </a:rPr>
              <a:t>Heat (</a:t>
            </a:r>
            <a:r>
              <a:rPr lang="en-US" altLang="en-US" b="1" dirty="0" err="1" smtClean="0">
                <a:solidFill>
                  <a:schemeClr val="folHlink"/>
                </a:solidFill>
              </a:rPr>
              <a:t>C</a:t>
            </a:r>
            <a:r>
              <a:rPr lang="en-US" altLang="en-US" b="1" baseline="-25000" dirty="0" err="1" smtClean="0">
                <a:solidFill>
                  <a:schemeClr val="folHlink"/>
                </a:solidFill>
              </a:rPr>
              <a:t>p</a:t>
            </a:r>
            <a:r>
              <a:rPr lang="en-US" altLang="en-US" b="1" dirty="0" smtClean="0">
                <a:solidFill>
                  <a:schemeClr val="folHlink"/>
                </a:solidFill>
              </a:rPr>
              <a:t>)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amount of energy required to raise the temp. of 1 kg of material by 1 degree Kelvin</a:t>
            </a:r>
          </a:p>
          <a:p>
            <a:pPr lvl="1" eaLnBrk="1" hangingPunct="1"/>
            <a:r>
              <a:rPr lang="en-US" altLang="en-US" dirty="0" smtClean="0"/>
              <a:t>units: J/(</a:t>
            </a:r>
            <a:r>
              <a:rPr lang="en-US" altLang="en-US" dirty="0" err="1" smtClean="0"/>
              <a:t>kg·K</a:t>
            </a:r>
            <a:r>
              <a:rPr lang="en-US" altLang="en-US" dirty="0" smtClean="0"/>
              <a:t>)</a:t>
            </a:r>
            <a:br>
              <a:rPr lang="en-US" altLang="en-US" dirty="0" smtClean="0"/>
            </a:br>
            <a:r>
              <a:rPr lang="en-US" altLang="en-US" dirty="0" smtClean="0"/>
              <a:t>or J/(kg·°C)</a:t>
            </a:r>
          </a:p>
        </p:txBody>
      </p:sp>
      <p:graphicFrame>
        <p:nvGraphicFramePr>
          <p:cNvPr id="123909" name="Object 5"/>
          <p:cNvGraphicFramePr>
            <a:graphicFrameLocks noChangeAspect="1"/>
          </p:cNvGraphicFramePr>
          <p:nvPr/>
        </p:nvGraphicFramePr>
        <p:xfrm>
          <a:off x="5510213" y="2057400"/>
          <a:ext cx="3249612" cy="445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2" name="Document" r:id="rId3" imgW="5650992" imgH="4453128" progId="Word.Document.8">
                  <p:embed/>
                </p:oleObj>
              </mc:Choice>
              <mc:Fallback>
                <p:oleObj name="Document" r:id="rId3" imgW="5650992" imgH="445312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2484"/>
                      <a:stretch>
                        <a:fillRect/>
                      </a:stretch>
                    </p:blipFill>
                    <p:spPr bwMode="auto">
                      <a:xfrm>
                        <a:off x="5510213" y="2057400"/>
                        <a:ext cx="3249612" cy="44513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Heat Transfer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2025" y="1409700"/>
            <a:ext cx="4714875" cy="2162175"/>
          </a:xfrm>
        </p:spPr>
        <p:txBody>
          <a:bodyPr/>
          <a:lstStyle/>
          <a:p>
            <a:pPr eaLnBrk="1" hangingPunct="1"/>
            <a:r>
              <a:rPr lang="en-US" altLang="en-US" smtClean="0"/>
              <a:t>Which sample will take longer to heat to 100°C?</a:t>
            </a:r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5695950" y="1346200"/>
          <a:ext cx="3249613" cy="445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8" name="Document" r:id="rId3" imgW="5650992" imgH="4453128" progId="Word.Document.8">
                  <p:embed/>
                </p:oleObj>
              </mc:Choice>
              <mc:Fallback>
                <p:oleObj name="Document" r:id="rId3" imgW="5650992" imgH="445312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2484"/>
                      <a:stretch>
                        <a:fillRect/>
                      </a:stretch>
                    </p:blipFill>
                    <p:spPr bwMode="auto">
                      <a:xfrm>
                        <a:off x="5695950" y="1346200"/>
                        <a:ext cx="3249613" cy="4451350"/>
                      </a:xfrm>
                      <a:prstGeom prst="rect">
                        <a:avLst/>
                      </a:prstGeom>
                      <a:blipFill dpi="0" rotWithShape="1">
                        <a:blip r:embed="rId5"/>
                        <a:srcRect r="42484"/>
                        <a:tile tx="0" ty="0" sx="100000" sy="100000" flip="none" algn="tl"/>
                      </a:blip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0053" name="Group 5"/>
          <p:cNvGrpSpPr>
            <a:grpSpLocks/>
          </p:cNvGrpSpPr>
          <p:nvPr/>
        </p:nvGrpSpPr>
        <p:grpSpPr bwMode="auto">
          <a:xfrm>
            <a:off x="1385888" y="3419475"/>
            <a:ext cx="3676650" cy="1728788"/>
            <a:chOff x="856" y="2532"/>
            <a:chExt cx="2316" cy="1089"/>
          </a:xfrm>
        </p:grpSpPr>
        <p:grpSp>
          <p:nvGrpSpPr>
            <p:cNvPr id="104455" name="Group 6"/>
            <p:cNvGrpSpPr>
              <a:grpSpLocks/>
            </p:cNvGrpSpPr>
            <p:nvPr/>
          </p:nvGrpSpPr>
          <p:grpSpPr bwMode="auto">
            <a:xfrm>
              <a:off x="880" y="2545"/>
              <a:ext cx="920" cy="649"/>
              <a:chOff x="880" y="2951"/>
              <a:chExt cx="920" cy="649"/>
            </a:xfrm>
          </p:grpSpPr>
          <p:sp>
            <p:nvSpPr>
              <p:cNvPr id="104462" name="Rectangle 7"/>
              <p:cNvSpPr>
                <a:spLocks noChangeArrowheads="1"/>
              </p:cNvSpPr>
              <p:nvPr/>
            </p:nvSpPr>
            <p:spPr bwMode="auto">
              <a:xfrm>
                <a:off x="880" y="3133"/>
                <a:ext cx="694" cy="467"/>
              </a:xfrm>
              <a:prstGeom prst="rect">
                <a:avLst/>
              </a:prstGeom>
              <a:gradFill rotWithShape="0">
                <a:gsLst>
                  <a:gs pos="0">
                    <a:srgbClr val="C0C0C0"/>
                  </a:gs>
                  <a:gs pos="100000">
                    <a:srgbClr val="595959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4463" name="AutoShape 8"/>
              <p:cNvSpPr>
                <a:spLocks noChangeArrowheads="1"/>
              </p:cNvSpPr>
              <p:nvPr/>
            </p:nvSpPr>
            <p:spPr bwMode="auto">
              <a:xfrm>
                <a:off x="880" y="2954"/>
                <a:ext cx="920" cy="179"/>
              </a:xfrm>
              <a:prstGeom prst="parallelogram">
                <a:avLst>
                  <a:gd name="adj" fmla="val 128492"/>
                </a:avLst>
              </a:prstGeom>
              <a:gradFill rotWithShape="0">
                <a:gsLst>
                  <a:gs pos="0">
                    <a:srgbClr val="C0C0C0"/>
                  </a:gs>
                  <a:gs pos="100000">
                    <a:srgbClr val="595959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4464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1360" y="3160"/>
                <a:ext cx="646" cy="227"/>
              </a:xfrm>
              <a:prstGeom prst="parallelogram">
                <a:avLst>
                  <a:gd name="adj" fmla="val 75704"/>
                </a:avLst>
              </a:prstGeom>
              <a:solidFill>
                <a:srgbClr val="5F5F5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04456" name="Group 10"/>
            <p:cNvGrpSpPr>
              <a:grpSpLocks/>
            </p:cNvGrpSpPr>
            <p:nvPr/>
          </p:nvGrpSpPr>
          <p:grpSpPr bwMode="auto">
            <a:xfrm>
              <a:off x="2169" y="2532"/>
              <a:ext cx="920" cy="649"/>
              <a:chOff x="2037" y="2798"/>
              <a:chExt cx="920" cy="649"/>
            </a:xfrm>
          </p:grpSpPr>
          <p:sp>
            <p:nvSpPr>
              <p:cNvPr id="104459" name="Rectangle 11"/>
              <p:cNvSpPr>
                <a:spLocks noChangeArrowheads="1"/>
              </p:cNvSpPr>
              <p:nvPr/>
            </p:nvSpPr>
            <p:spPr bwMode="auto">
              <a:xfrm>
                <a:off x="2037" y="2980"/>
                <a:ext cx="694" cy="467"/>
              </a:xfrm>
              <a:prstGeom prst="rect">
                <a:avLst/>
              </a:prstGeom>
              <a:gradFill rotWithShape="0">
                <a:gsLst>
                  <a:gs pos="0">
                    <a:srgbClr val="CC6600"/>
                  </a:gs>
                  <a:gs pos="100000">
                    <a:srgbClr val="5E2F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4460" name="AutoShape 12"/>
              <p:cNvSpPr>
                <a:spLocks noChangeArrowheads="1"/>
              </p:cNvSpPr>
              <p:nvPr/>
            </p:nvSpPr>
            <p:spPr bwMode="auto">
              <a:xfrm>
                <a:off x="2037" y="2801"/>
                <a:ext cx="920" cy="179"/>
              </a:xfrm>
              <a:prstGeom prst="parallelogram">
                <a:avLst>
                  <a:gd name="adj" fmla="val 128492"/>
                </a:avLst>
              </a:prstGeom>
              <a:gradFill rotWithShape="0">
                <a:gsLst>
                  <a:gs pos="0">
                    <a:srgbClr val="CC6600"/>
                  </a:gs>
                  <a:gs pos="100000">
                    <a:srgbClr val="5E2F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4461" name="AutoShape 13"/>
              <p:cNvSpPr>
                <a:spLocks noChangeArrowheads="1"/>
              </p:cNvSpPr>
              <p:nvPr/>
            </p:nvSpPr>
            <p:spPr bwMode="auto">
              <a:xfrm rot="16200000" flipV="1">
                <a:off x="2517" y="3007"/>
                <a:ext cx="646" cy="227"/>
              </a:xfrm>
              <a:prstGeom prst="parallelogram">
                <a:avLst>
                  <a:gd name="adj" fmla="val 75704"/>
                </a:avLst>
              </a:prstGeom>
              <a:solidFill>
                <a:srgbClr val="6A35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04457" name="Text Box 14"/>
            <p:cNvSpPr txBox="1">
              <a:spLocks noChangeArrowheads="1"/>
            </p:cNvSpPr>
            <p:nvPr/>
          </p:nvSpPr>
          <p:spPr bwMode="auto">
            <a:xfrm>
              <a:off x="856" y="3237"/>
              <a:ext cx="96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50 g Al</a:t>
              </a:r>
            </a:p>
          </p:txBody>
        </p:sp>
        <p:sp>
          <p:nvSpPr>
            <p:cNvPr id="104458" name="Text Box 15"/>
            <p:cNvSpPr txBox="1">
              <a:spLocks noChangeArrowheads="1"/>
            </p:cNvSpPr>
            <p:nvPr/>
          </p:nvSpPr>
          <p:spPr bwMode="auto">
            <a:xfrm>
              <a:off x="2104" y="3237"/>
              <a:ext cx="1068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50 g Cu</a:t>
              </a:r>
            </a:p>
          </p:txBody>
        </p:sp>
      </p:grp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1501775" y="5683250"/>
            <a:ext cx="7386638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hlink"/>
              </a:buClr>
            </a:pPr>
            <a:r>
              <a:rPr lang="en-US" altLang="en-US" sz="1800"/>
              <a:t> Al - It has a higher specific heat.</a:t>
            </a:r>
          </a:p>
          <a:p>
            <a:pPr eaLnBrk="1" hangingPunct="1">
              <a:spcBef>
                <a:spcPct val="0"/>
              </a:spcBef>
              <a:buClr>
                <a:schemeClr val="hlink"/>
              </a:buClr>
            </a:pPr>
            <a:r>
              <a:rPr lang="en-US" altLang="en-US" sz="1800"/>
              <a:t> Al will also take longer to cool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autoUpdateAnimBg="0" advAuto="0"/>
      <p:bldP spid="130064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DD68D9C7BDC4E9EA95B4B9A52E82E" ma:contentTypeVersion="15" ma:contentTypeDescription="Create a new document." ma:contentTypeScope="" ma:versionID="d0fd56dbf54a5f29ec24a6ed023c237e">
  <xsd:schema xmlns:xsd="http://www.w3.org/2001/XMLSchema" xmlns:xs="http://www.w3.org/2001/XMLSchema" xmlns:p="http://schemas.microsoft.com/office/2006/metadata/properties" xmlns:ns1="http://schemas.microsoft.com/sharepoint/v3" xmlns:ns3="aac56c44-66ab-4619-a74e-0ac67355741d" xmlns:ns4="c70571fa-f593-4056-aac4-043da8abfc9d" targetNamespace="http://schemas.microsoft.com/office/2006/metadata/properties" ma:root="true" ma:fieldsID="3ff1c153d01a0745dc1d214d5936372d" ns1:_="" ns3:_="" ns4:_="">
    <xsd:import namespace="http://schemas.microsoft.com/sharepoint/v3"/>
    <xsd:import namespace="aac56c44-66ab-4619-a74e-0ac67355741d"/>
    <xsd:import namespace="c70571fa-f593-4056-aac4-043da8abfc9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56c44-66ab-4619-a74e-0ac6735574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0571fa-f593-4056-aac4-043da8abfc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392DD7-8073-40F3-8415-70190321FD42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aac56c44-66ab-4619-a74e-0ac67355741d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70571fa-f593-4056-aac4-043da8abfc9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625E13D-FB19-40F9-9837-A1690D68AC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062085-4C0D-4511-B98B-595E42D4C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c56c44-66ab-4619-a74e-0ac67355741d"/>
    <ds:schemaRef ds:uri="c70571fa-f593-4056-aac4-043da8abf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548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Arial Black</vt:lpstr>
      <vt:lpstr>Arial Narrow</vt:lpstr>
      <vt:lpstr>Arial Rounded MT Bold</vt:lpstr>
      <vt:lpstr>Calibri</vt:lpstr>
      <vt:lpstr>Chiller</vt:lpstr>
      <vt:lpstr>Comic Sans MS</vt:lpstr>
      <vt:lpstr>Script MT Bold</vt:lpstr>
      <vt:lpstr>Symbol</vt:lpstr>
      <vt:lpstr>Times New Roman</vt:lpstr>
      <vt:lpstr>Wingdings</vt:lpstr>
      <vt:lpstr>Default Design</vt:lpstr>
      <vt:lpstr>Document</vt:lpstr>
      <vt:lpstr>Ch 5 Thermal Energy and Heat</vt:lpstr>
      <vt:lpstr>PowerPoint Presentation</vt:lpstr>
      <vt:lpstr>A. Temperature</vt:lpstr>
      <vt:lpstr>PowerPoint Presentation</vt:lpstr>
      <vt:lpstr>PowerPoint Presentation</vt:lpstr>
      <vt:lpstr>PowerPoint Presentation</vt:lpstr>
      <vt:lpstr>PowerPoint Presentation</vt:lpstr>
      <vt:lpstr>C. Heat Transfer</vt:lpstr>
      <vt:lpstr>Heat Transfer</vt:lpstr>
      <vt:lpstr>Heat Transfer</vt:lpstr>
      <vt:lpstr>PowerPoint Presentation</vt:lpstr>
      <vt:lpstr>PowerPoint Presentation</vt:lpstr>
      <vt:lpstr>PowerPoint Presentation</vt:lpstr>
      <vt:lpstr>Heat Transfer</vt:lpstr>
      <vt:lpstr>Heat Transfer</vt:lpstr>
    </vt:vector>
  </TitlesOfParts>
  <Company>TESD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6 Thermal Energy and Heat</dc:title>
  <dc:creator>longk</dc:creator>
  <cp:lastModifiedBy>Carpenter, Charles</cp:lastModifiedBy>
  <cp:revision>39</cp:revision>
  <cp:lastPrinted>2014-10-22T13:50:16Z</cp:lastPrinted>
  <dcterms:created xsi:type="dcterms:W3CDTF">2014-10-13T17:20:47Z</dcterms:created>
  <dcterms:modified xsi:type="dcterms:W3CDTF">2019-10-23T10:58:27Z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0x01010005FDD68D9C7BDC4E9EA95B4B9A52E82E</vt:lpwstr>
  </property>
</Properties>
</file>