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9" r:id="rId17"/>
    <p:sldId id="271" r:id="rId18"/>
    <p:sldId id="272" r:id="rId19"/>
    <p:sldId id="273" r:id="rId20"/>
    <p:sldId id="276" r:id="rId21"/>
    <p:sldId id="275" r:id="rId22"/>
    <p:sldId id="277" r:id="rId23"/>
    <p:sldId id="278" r:id="rId24"/>
  </p:sldIdLst>
  <p:sldSz cx="9144000" cy="6858000" type="screen4x3"/>
  <p:notesSz cx="6858000" cy="9144000"/>
  <p:custDataLst>
    <p:tags r:id="rId26"/>
  </p:custDataLst>
  <p:defaultTextStyle>
    <a:defPPr>
      <a:defRPr lang="en-US"/>
    </a:defPPr>
    <a:lvl1pPr algn="l" rtl="0" fontAlgn="base">
      <a:spcBef>
        <a:spcPct val="0"/>
      </a:spcBef>
      <a:spcAft>
        <a:spcPct val="0"/>
      </a:spcAft>
      <a:defRPr sz="2400" b="1" kern="1200">
        <a:solidFill>
          <a:schemeClr val="bg1"/>
        </a:solidFill>
        <a:latin typeface="Comic Sans MS" pitchFamily="66" charset="0"/>
        <a:ea typeface="+mn-ea"/>
        <a:cs typeface="+mn-cs"/>
      </a:defRPr>
    </a:lvl1pPr>
    <a:lvl2pPr marL="457200" algn="l" rtl="0" fontAlgn="base">
      <a:spcBef>
        <a:spcPct val="0"/>
      </a:spcBef>
      <a:spcAft>
        <a:spcPct val="0"/>
      </a:spcAft>
      <a:defRPr sz="2400" b="1" kern="1200">
        <a:solidFill>
          <a:schemeClr val="bg1"/>
        </a:solidFill>
        <a:latin typeface="Comic Sans MS" pitchFamily="66" charset="0"/>
        <a:ea typeface="+mn-ea"/>
        <a:cs typeface="+mn-cs"/>
      </a:defRPr>
    </a:lvl2pPr>
    <a:lvl3pPr marL="914400" algn="l" rtl="0" fontAlgn="base">
      <a:spcBef>
        <a:spcPct val="0"/>
      </a:spcBef>
      <a:spcAft>
        <a:spcPct val="0"/>
      </a:spcAft>
      <a:defRPr sz="2400" b="1" kern="1200">
        <a:solidFill>
          <a:schemeClr val="bg1"/>
        </a:solidFill>
        <a:latin typeface="Comic Sans MS" pitchFamily="66" charset="0"/>
        <a:ea typeface="+mn-ea"/>
        <a:cs typeface="+mn-cs"/>
      </a:defRPr>
    </a:lvl3pPr>
    <a:lvl4pPr marL="1371600" algn="l" rtl="0" fontAlgn="base">
      <a:spcBef>
        <a:spcPct val="0"/>
      </a:spcBef>
      <a:spcAft>
        <a:spcPct val="0"/>
      </a:spcAft>
      <a:defRPr sz="2400" b="1" kern="1200">
        <a:solidFill>
          <a:schemeClr val="bg1"/>
        </a:solidFill>
        <a:latin typeface="Comic Sans MS" pitchFamily="66" charset="0"/>
        <a:ea typeface="+mn-ea"/>
        <a:cs typeface="+mn-cs"/>
      </a:defRPr>
    </a:lvl4pPr>
    <a:lvl5pPr marL="1828800" algn="l" rtl="0" fontAlgn="base">
      <a:spcBef>
        <a:spcPct val="0"/>
      </a:spcBef>
      <a:spcAft>
        <a:spcPct val="0"/>
      </a:spcAft>
      <a:defRPr sz="2400" b="1" kern="1200">
        <a:solidFill>
          <a:schemeClr val="bg1"/>
        </a:solidFill>
        <a:latin typeface="Comic Sans MS" pitchFamily="66" charset="0"/>
        <a:ea typeface="+mn-ea"/>
        <a:cs typeface="+mn-cs"/>
      </a:defRPr>
    </a:lvl5pPr>
    <a:lvl6pPr marL="2286000" algn="l" defTabSz="914400" rtl="0" eaLnBrk="1" latinLnBrk="0" hangingPunct="1">
      <a:defRPr sz="2400" b="1" kern="1200">
        <a:solidFill>
          <a:schemeClr val="bg1"/>
        </a:solidFill>
        <a:latin typeface="Comic Sans MS" pitchFamily="66" charset="0"/>
        <a:ea typeface="+mn-ea"/>
        <a:cs typeface="+mn-cs"/>
      </a:defRPr>
    </a:lvl6pPr>
    <a:lvl7pPr marL="2743200" algn="l" defTabSz="914400" rtl="0" eaLnBrk="1" latinLnBrk="0" hangingPunct="1">
      <a:defRPr sz="2400" b="1" kern="1200">
        <a:solidFill>
          <a:schemeClr val="bg1"/>
        </a:solidFill>
        <a:latin typeface="Comic Sans MS" pitchFamily="66" charset="0"/>
        <a:ea typeface="+mn-ea"/>
        <a:cs typeface="+mn-cs"/>
      </a:defRPr>
    </a:lvl7pPr>
    <a:lvl8pPr marL="3200400" algn="l" defTabSz="914400" rtl="0" eaLnBrk="1" latinLnBrk="0" hangingPunct="1">
      <a:defRPr sz="2400" b="1" kern="1200">
        <a:solidFill>
          <a:schemeClr val="bg1"/>
        </a:solidFill>
        <a:latin typeface="Comic Sans MS" pitchFamily="66" charset="0"/>
        <a:ea typeface="+mn-ea"/>
        <a:cs typeface="+mn-cs"/>
      </a:defRPr>
    </a:lvl8pPr>
    <a:lvl9pPr marL="3657600" algn="l" defTabSz="914400" rtl="0" eaLnBrk="1" latinLnBrk="0" hangingPunct="1">
      <a:defRPr sz="2400" b="1" kern="1200">
        <a:solidFill>
          <a:schemeClr val="bg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5F5F5F"/>
    <a:srgbClr val="C0C0C0"/>
    <a:srgbClr val="660033"/>
    <a:srgbClr val="663300"/>
    <a:srgbClr val="333333"/>
    <a:srgbClr val="9966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varScale="1">
        <p:scale>
          <a:sx n="51" d="100"/>
          <a:sy n="51" d="100"/>
        </p:scale>
        <p:origin x="85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DE7C53-8FB9-4353-AAE9-1593C9EBDE3A}" type="datetimeFigureOut">
              <a:rPr lang="en-US" smtClean="0"/>
              <a:t>10/03/2018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1A6AF-960E-4446-B0A6-7898C67325B7}" type="slidenum">
              <a:rPr lang="en-US" smtClean="0"/>
              <a:t>‹#›</a:t>
            </a:fld>
            <a:endParaRPr lang="en-US"/>
          </a:p>
        </p:txBody>
      </p:sp>
    </p:spTree>
    <p:extLst>
      <p:ext uri="{BB962C8B-B14F-4D97-AF65-F5344CB8AC3E}">
        <p14:creationId xmlns:p14="http://schemas.microsoft.com/office/powerpoint/2010/main" val="416131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Hybridization - The Blending of Orbitals </a:t>
            </a:r>
          </a:p>
          <a:p>
            <a:endParaRPr lang="en-US"/>
          </a:p>
          <a:p>
            <a:endParaRPr lang="en-US"/>
          </a:p>
          <a:p>
            <a:r>
              <a:rPr lang="en-US"/>
              <a:t>Poodle</a:t>
            </a:r>
          </a:p>
          <a:p>
            <a:r>
              <a:rPr lang="en-US"/>
              <a:t>+</a:t>
            </a:r>
          </a:p>
          <a:p>
            <a:r>
              <a:rPr lang="en-US"/>
              <a:t>+</a:t>
            </a:r>
          </a:p>
          <a:p>
            <a:r>
              <a:rPr lang="en-US"/>
              <a:t>Cocker Spaniel</a:t>
            </a:r>
          </a:p>
          <a:p>
            <a:r>
              <a:rPr lang="en-US"/>
              <a:t>=</a:t>
            </a:r>
          </a:p>
          <a:p>
            <a:r>
              <a:rPr lang="en-US"/>
              <a:t>=</a:t>
            </a:r>
          </a:p>
          <a:p>
            <a:r>
              <a:rPr lang="en-US"/>
              <a:t>=</a:t>
            </a:r>
          </a:p>
          <a:p>
            <a:r>
              <a:rPr lang="en-US"/>
              <a:t>=</a:t>
            </a:r>
          </a:p>
          <a:p>
            <a:r>
              <a:rPr lang="en-US"/>
              <a:t>+</a:t>
            </a:r>
          </a:p>
          <a:p>
            <a:r>
              <a:rPr lang="en-US"/>
              <a:t>+</a:t>
            </a:r>
          </a:p>
          <a:p>
            <a:r>
              <a:rPr lang="en-US"/>
              <a:t>s orbital</a:t>
            </a:r>
          </a:p>
          <a:p>
            <a:r>
              <a:rPr lang="en-US"/>
              <a:t>p orbital</a:t>
            </a:r>
          </a:p>
          <a:p>
            <a:r>
              <a:rPr lang="en-US"/>
              <a:t>Cockapoo</a:t>
            </a:r>
          </a:p>
          <a:p>
            <a:r>
              <a:rPr lang="en-US"/>
              <a:t>sp orbital</a:t>
            </a:r>
          </a:p>
          <a:p>
            <a:endParaRPr lang="en-US"/>
          </a:p>
        </p:txBody>
      </p:sp>
      <p:sp>
        <p:nvSpPr>
          <p:cNvPr id="4" name="Slide Number Placeholder 3"/>
          <p:cNvSpPr>
            <a:spLocks noGrp="1"/>
          </p:cNvSpPr>
          <p:nvPr>
            <p:ph type="sldNum" sz="quarter" idx="10"/>
          </p:nvPr>
        </p:nvSpPr>
        <p:spPr/>
        <p:txBody>
          <a:bodyPr/>
          <a:lstStyle/>
          <a:p>
            <a:r>
              <a:rPr lang="en-US"/>
              <a:t>Hybridization - The Blending of Orbitals </a:t>
            </a:r>
          </a:p>
          <a:p>
            <a:endParaRPr lang="en-US"/>
          </a:p>
          <a:p>
            <a:endParaRPr lang="en-US"/>
          </a:p>
          <a:p>
            <a:r>
              <a:rPr lang="en-US"/>
              <a:t>Poodle</a:t>
            </a:r>
          </a:p>
          <a:p>
            <a:r>
              <a:rPr lang="en-US"/>
              <a:t>+</a:t>
            </a:r>
          </a:p>
          <a:p>
            <a:r>
              <a:rPr lang="en-US"/>
              <a:t>+</a:t>
            </a:r>
          </a:p>
          <a:p>
            <a:r>
              <a:rPr lang="en-US"/>
              <a:t>Cocker Spaniel</a:t>
            </a:r>
          </a:p>
          <a:p>
            <a:r>
              <a:rPr lang="en-US"/>
              <a:t>=</a:t>
            </a:r>
          </a:p>
          <a:p>
            <a:r>
              <a:rPr lang="en-US"/>
              <a:t>=</a:t>
            </a:r>
          </a:p>
          <a:p>
            <a:r>
              <a:rPr lang="en-US"/>
              <a:t>=</a:t>
            </a:r>
          </a:p>
          <a:p>
            <a:r>
              <a:rPr lang="en-US"/>
              <a:t>=</a:t>
            </a:r>
          </a:p>
          <a:p>
            <a:r>
              <a:rPr lang="en-US"/>
              <a:t>+</a:t>
            </a:r>
          </a:p>
          <a:p>
            <a:r>
              <a:rPr lang="en-US"/>
              <a:t>+</a:t>
            </a:r>
          </a:p>
          <a:p>
            <a:r>
              <a:rPr lang="en-US"/>
              <a:t>s orbital</a:t>
            </a:r>
          </a:p>
          <a:p>
            <a:r>
              <a:rPr lang="en-US"/>
              <a:t>p orbital</a:t>
            </a:r>
          </a:p>
          <a:p>
            <a:r>
              <a:rPr lang="en-US"/>
              <a:t>Cockapoo</a:t>
            </a:r>
          </a:p>
          <a:p>
            <a:r>
              <a:rPr lang="en-US"/>
              <a:t>sp orbital</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 simple answer is, “No”. </a:t>
            </a:r>
          </a:p>
          <a:p>
            <a:r>
              <a:rPr lang="en-US"/>
              <a:t>Chemists have proposed an explanation – they call it Hybridization.</a:t>
            </a:r>
          </a:p>
          <a:p>
            <a:r>
              <a:rPr lang="en-US"/>
              <a:t>Hybridization is the combining of two or more orbitals of nearly equal energy within the same atom into orbitals of equal energy.</a:t>
            </a:r>
          </a:p>
          <a:p>
            <a:r>
              <a:rPr lang="en-US"/>
              <a:t>Measurements show that </a:t>
            </a:r>
          </a:p>
          <a:p>
            <a:r>
              <a:rPr lang="en-US"/>
              <a:t>all four bonds in methane </a:t>
            </a:r>
          </a:p>
          <a:p>
            <a:r>
              <a:rPr lang="en-US"/>
              <a:t>are equal. Thus, we need </a:t>
            </a:r>
          </a:p>
          <a:p>
            <a:r>
              <a:rPr lang="en-US"/>
              <a:t>a new explanation for the </a:t>
            </a:r>
          </a:p>
          <a:p>
            <a:r>
              <a:rPr lang="en-US"/>
              <a:t>bonding in methane.</a:t>
            </a:r>
          </a:p>
          <a:p>
            <a:endParaRPr lang="en-US"/>
          </a:p>
          <a:p>
            <a:endParaRPr lang="en-US"/>
          </a:p>
        </p:txBody>
      </p:sp>
      <p:sp>
        <p:nvSpPr>
          <p:cNvPr id="4" name="Slide Number Placeholder 3"/>
          <p:cNvSpPr>
            <a:spLocks noGrp="1"/>
          </p:cNvSpPr>
          <p:nvPr>
            <p:ph type="sldNum" sz="quarter" idx="10"/>
          </p:nvPr>
        </p:nvSpPr>
        <p:spPr/>
        <p:txBody>
          <a:bodyPr/>
          <a:lstStyle/>
          <a:p>
            <a:r>
              <a:rPr lang="en-US"/>
              <a:t>The simple answer is, “No”. </a:t>
            </a:r>
          </a:p>
          <a:p>
            <a:r>
              <a:rPr lang="en-US"/>
              <a:t>Chemists have proposed an explanation – they call it Hybridization.</a:t>
            </a:r>
          </a:p>
          <a:p>
            <a:r>
              <a:rPr lang="en-US"/>
              <a:t>Hybridization is the combining of two or more orbitals of nearly equal energy within the same atom into orbitals of equal energy.</a:t>
            </a:r>
          </a:p>
          <a:p>
            <a:r>
              <a:rPr lang="en-US"/>
              <a:t>Measurements show that </a:t>
            </a:r>
          </a:p>
          <a:p>
            <a:r>
              <a:rPr lang="en-US"/>
              <a:t>all four bonds in methane </a:t>
            </a:r>
          </a:p>
          <a:p>
            <a:r>
              <a:rPr lang="en-US"/>
              <a:t>are equal. Thus, we need </a:t>
            </a:r>
          </a:p>
          <a:p>
            <a:r>
              <a:rPr lang="en-US"/>
              <a:t>a new explanation for the </a:t>
            </a:r>
          </a:p>
          <a:p>
            <a:r>
              <a:rPr lang="en-US"/>
              <a:t>bonding in methane.</a:t>
            </a:r>
          </a:p>
          <a:p>
            <a:endParaRPr lang="en-US"/>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In the case of methane, they call the hybridization </a:t>
            </a:r>
          </a:p>
          <a:p>
            <a:r>
              <a:rPr lang="en-US"/>
              <a:t>sp3, meaning that an s orbital is combined with three</a:t>
            </a:r>
          </a:p>
          <a:p>
            <a:r>
              <a:rPr lang="en-US"/>
              <a:t>p orbitals to create four equal hybrid orbitals.</a:t>
            </a:r>
          </a:p>
          <a:p>
            <a:r>
              <a:rPr lang="en-US"/>
              <a:t>These new orbitals have slightly MORE energy than</a:t>
            </a:r>
          </a:p>
          <a:p>
            <a:r>
              <a:rPr lang="en-US"/>
              <a:t>the 2s orbital…</a:t>
            </a:r>
          </a:p>
          <a:p>
            <a:r>
              <a:rPr lang="en-US"/>
              <a:t>… and slightly LESS energy than the 2p orbitals.</a:t>
            </a:r>
          </a:p>
          <a:p>
            <a:endParaRPr lang="en-US"/>
          </a:p>
          <a:p>
            <a:r>
              <a:rPr lang="en-US"/>
              <a:t>1s</a:t>
            </a:r>
          </a:p>
          <a:p>
            <a:r>
              <a:rPr lang="en-US"/>
              <a:t>2sp3</a:t>
            </a:r>
          </a:p>
          <a:p>
            <a:r>
              <a:rPr lang="en-US"/>
              <a:t>2sp3</a:t>
            </a:r>
          </a:p>
          <a:p>
            <a:r>
              <a:rPr lang="en-US"/>
              <a:t>2sp3</a:t>
            </a:r>
          </a:p>
          <a:p>
            <a:r>
              <a:rPr lang="en-US"/>
              <a:t>2sp3</a:t>
            </a:r>
          </a:p>
          <a:p>
            <a:endParaRPr lang="en-US"/>
          </a:p>
        </p:txBody>
      </p:sp>
      <p:sp>
        <p:nvSpPr>
          <p:cNvPr id="4" name="Slide Number Placeholder 3"/>
          <p:cNvSpPr>
            <a:spLocks noGrp="1"/>
          </p:cNvSpPr>
          <p:nvPr>
            <p:ph type="sldNum" sz="quarter" idx="10"/>
          </p:nvPr>
        </p:nvSpPr>
        <p:spPr/>
        <p:txBody>
          <a:bodyPr/>
          <a:lstStyle/>
          <a:p>
            <a:r>
              <a:rPr lang="en-US"/>
              <a:t>In the case of methane, they call the hybridization </a:t>
            </a:r>
          </a:p>
          <a:p>
            <a:r>
              <a:rPr lang="en-US"/>
              <a:t>sp3, meaning that an s orbital is combined with three</a:t>
            </a:r>
          </a:p>
          <a:p>
            <a:r>
              <a:rPr lang="en-US"/>
              <a:t>p orbitals to create four equal hybrid orbitals.</a:t>
            </a:r>
          </a:p>
          <a:p>
            <a:r>
              <a:rPr lang="en-US"/>
              <a:t>These new orbitals have slightly MORE energy than</a:t>
            </a:r>
          </a:p>
          <a:p>
            <a:r>
              <a:rPr lang="en-US"/>
              <a:t>the 2s orbital…</a:t>
            </a:r>
          </a:p>
          <a:p>
            <a:r>
              <a:rPr lang="en-US"/>
              <a:t>… and slightly LESS energy than the 2p orbitals.</a:t>
            </a:r>
          </a:p>
          <a:p>
            <a:endParaRPr lang="en-US"/>
          </a:p>
          <a:p>
            <a:r>
              <a:rPr lang="en-US"/>
              <a:t>1s</a:t>
            </a:r>
          </a:p>
          <a:p>
            <a:r>
              <a:rPr lang="en-US"/>
              <a:t>2sp3</a:t>
            </a:r>
          </a:p>
          <a:p>
            <a:r>
              <a:rPr lang="en-US"/>
              <a:t>2sp3</a:t>
            </a:r>
          </a:p>
          <a:p>
            <a:r>
              <a:rPr lang="en-US"/>
              <a:t>2sp3</a:t>
            </a:r>
          </a:p>
          <a:p>
            <a:r>
              <a:rPr lang="en-US"/>
              <a:t>2sp3</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Here is another way to look at the sp3 hybridization</a:t>
            </a:r>
          </a:p>
          <a:p>
            <a:r>
              <a:rPr lang="en-US"/>
              <a:t>and energy profile…</a:t>
            </a:r>
          </a:p>
          <a:p>
            <a:r>
              <a:rPr lang="en-US"/>
              <a:t>sp3 Hybrid Orbitals</a:t>
            </a:r>
          </a:p>
          <a:p>
            <a:endParaRPr lang="en-US"/>
          </a:p>
        </p:txBody>
      </p:sp>
      <p:sp>
        <p:nvSpPr>
          <p:cNvPr id="4" name="Slide Number Placeholder 3"/>
          <p:cNvSpPr>
            <a:spLocks noGrp="1"/>
          </p:cNvSpPr>
          <p:nvPr>
            <p:ph type="sldNum" sz="quarter" idx="10"/>
          </p:nvPr>
        </p:nvSpPr>
        <p:spPr/>
        <p:txBody>
          <a:bodyPr/>
          <a:lstStyle/>
          <a:p>
            <a:r>
              <a:rPr lang="en-US"/>
              <a:t>Here is another way to look at the sp3 hybridization</a:t>
            </a:r>
          </a:p>
          <a:p>
            <a:r>
              <a:rPr lang="en-US"/>
              <a:t>and energy profile…</a:t>
            </a:r>
          </a:p>
          <a:p>
            <a:r>
              <a:rPr lang="en-US"/>
              <a:t>sp3 Hybrid Orbitals</a:t>
            </a:r>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While sp3 is the hybridization observed in methane,</a:t>
            </a:r>
          </a:p>
          <a:p>
            <a:r>
              <a:rPr lang="en-US"/>
              <a:t>there are other types of hybridization that atoms </a:t>
            </a:r>
          </a:p>
          <a:p>
            <a:r>
              <a:rPr lang="en-US"/>
              <a:t>undergo.</a:t>
            </a:r>
          </a:p>
          <a:p>
            <a:r>
              <a:rPr lang="en-US"/>
              <a:t>These include sp hybridization, in which one s </a:t>
            </a:r>
          </a:p>
          <a:p>
            <a:r>
              <a:rPr lang="en-US"/>
              <a:t>orbital combines with a single p orbital.</a:t>
            </a:r>
          </a:p>
          <a:p>
            <a:r>
              <a:rPr lang="en-US"/>
              <a:t>This produces two hybrid orbitals, while leaving two normal p orbitals</a:t>
            </a:r>
          </a:p>
          <a:p>
            <a:r>
              <a:rPr lang="en-US"/>
              <a:t>sp Hybrid Orbitals</a:t>
            </a:r>
          </a:p>
          <a:p>
            <a:endParaRPr lang="en-US"/>
          </a:p>
        </p:txBody>
      </p:sp>
      <p:sp>
        <p:nvSpPr>
          <p:cNvPr id="4" name="Slide Number Placeholder 3"/>
          <p:cNvSpPr>
            <a:spLocks noGrp="1"/>
          </p:cNvSpPr>
          <p:nvPr>
            <p:ph type="sldNum" sz="quarter" idx="10"/>
          </p:nvPr>
        </p:nvSpPr>
        <p:spPr/>
        <p:txBody>
          <a:bodyPr/>
          <a:lstStyle/>
          <a:p>
            <a:r>
              <a:rPr lang="en-US"/>
              <a:t>While sp3 is the hybridization observed in methane,</a:t>
            </a:r>
          </a:p>
          <a:p>
            <a:r>
              <a:rPr lang="en-US"/>
              <a:t>there are other types of hybridization that atoms </a:t>
            </a:r>
          </a:p>
          <a:p>
            <a:r>
              <a:rPr lang="en-US"/>
              <a:t>undergo.</a:t>
            </a:r>
          </a:p>
          <a:p>
            <a:r>
              <a:rPr lang="en-US"/>
              <a:t>These include sp hybridization, in which one s </a:t>
            </a:r>
          </a:p>
          <a:p>
            <a:r>
              <a:rPr lang="en-US"/>
              <a:t>orbital combines with a single p orbital.</a:t>
            </a:r>
          </a:p>
          <a:p>
            <a:r>
              <a:rPr lang="en-US"/>
              <a:t>This produces two hybrid orbitals, while leaving two normal p orbitals</a:t>
            </a:r>
          </a:p>
          <a:p>
            <a:r>
              <a:rPr lang="en-US"/>
              <a:t>sp Hybrid Orbitals</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Another hybrid is the sp2, which combines two orbitals from a p sublevel with one orbital from an s sublevel.</a:t>
            </a:r>
          </a:p>
          <a:p>
            <a:r>
              <a:rPr lang="en-US"/>
              <a:t>One p orbital remains unchanged.</a:t>
            </a:r>
          </a:p>
          <a:p>
            <a:r>
              <a:rPr lang="en-US"/>
              <a:t>sp2 Hybrid Orbitals</a:t>
            </a:r>
          </a:p>
          <a:p>
            <a:endParaRPr lang="en-US"/>
          </a:p>
        </p:txBody>
      </p:sp>
      <p:sp>
        <p:nvSpPr>
          <p:cNvPr id="4" name="Slide Number Placeholder 3"/>
          <p:cNvSpPr>
            <a:spLocks noGrp="1"/>
          </p:cNvSpPr>
          <p:nvPr>
            <p:ph type="sldNum" sz="quarter" idx="10"/>
          </p:nvPr>
        </p:nvSpPr>
        <p:spPr/>
        <p:txBody>
          <a:bodyPr/>
          <a:lstStyle/>
          <a:p>
            <a:r>
              <a:rPr lang="en-US"/>
              <a:t>Another hybrid is the sp2, which combines two orbitals from a p sublevel with one orbital from an s sublevel.</a:t>
            </a:r>
          </a:p>
          <a:p>
            <a:r>
              <a:rPr lang="en-US"/>
              <a:t>One p orbital remains unchanged.</a:t>
            </a:r>
          </a:p>
          <a:p>
            <a:r>
              <a:rPr lang="en-US"/>
              <a:t>sp2 Hybrid Orbitals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 understanding of the derivation and depiction of these orbitals is beyond the scope of this course and the AP Exam. Current evidence suggests that hybridization involving d orbitals does not exist, and there is controversy about the need to teach any hybridization. Until there is agreement in the chemistry community, we will continue to include sp, sp2, and sp3 hybridization in the current course.</a:t>
            </a:r>
          </a:p>
          <a:p>
            <a:r>
              <a:rPr lang="en-US"/>
              <a:t>Exclusion Warning</a:t>
            </a:r>
          </a:p>
          <a:p>
            <a:endParaRPr lang="en-US"/>
          </a:p>
        </p:txBody>
      </p:sp>
      <p:sp>
        <p:nvSpPr>
          <p:cNvPr id="4" name="Slide Number Placeholder 3"/>
          <p:cNvSpPr>
            <a:spLocks noGrp="1"/>
          </p:cNvSpPr>
          <p:nvPr>
            <p:ph type="sldNum" sz="quarter" idx="10"/>
          </p:nvPr>
        </p:nvSpPr>
        <p:spPr/>
        <p:txBody>
          <a:bodyPr/>
          <a:lstStyle/>
          <a:p>
            <a:r>
              <a:rPr lang="en-US"/>
              <a:t>An understanding of the derivation and depiction of these orbitals is beyond the scope of this course and the AP Exam. Current evidence suggests that hybridization involving d orbitals does not exist, and there is controversy about the need to teach any hybridization. Until there is agreement in the chemistry community, we will continue to include sp, sp2, and sp3 hybridization in the current course.</a:t>
            </a:r>
          </a:p>
          <a:p>
            <a:r>
              <a:rPr lang="en-US"/>
              <a:t>Exclusion Warning</a:t>
            </a:r>
          </a:p>
          <a:p>
            <a:endParaRPr lang="en-US"/>
          </a:p>
        </p:txBody>
      </p:sp>
    </p:spTree>
    <p:extLst>
      <p:ext uri="{BB962C8B-B14F-4D97-AF65-F5344CB8AC3E}">
        <p14:creationId xmlns:p14="http://schemas.microsoft.com/office/powerpoint/2010/main" val="4219073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Hybridization Involving “d” Orbitals</a:t>
            </a:r>
          </a:p>
          <a:p>
            <a:r>
              <a:rPr lang="en-US"/>
              <a:t>Beginning with elements in the third row, “d” orbitals may also hybridize</a:t>
            </a:r>
          </a:p>
          <a:p>
            <a:r>
              <a:rPr lang="en-US"/>
              <a:t>dsp3 = five hybrid orbitals of equal energy</a:t>
            </a:r>
          </a:p>
          <a:p>
            <a:r>
              <a:rPr lang="en-US"/>
              <a:t>d 2sp3 = six hybrid orbitals of equal energy</a:t>
            </a:r>
          </a:p>
          <a:p>
            <a:endParaRPr lang="en-US"/>
          </a:p>
        </p:txBody>
      </p:sp>
      <p:sp>
        <p:nvSpPr>
          <p:cNvPr id="4" name="Slide Number Placeholder 3"/>
          <p:cNvSpPr>
            <a:spLocks noGrp="1"/>
          </p:cNvSpPr>
          <p:nvPr>
            <p:ph type="sldNum" sz="quarter" idx="10"/>
          </p:nvPr>
        </p:nvSpPr>
        <p:spPr/>
        <p:txBody>
          <a:bodyPr/>
          <a:lstStyle/>
          <a:p>
            <a:r>
              <a:rPr lang="en-US"/>
              <a:t>Hybridization Involving “d” Orbitals</a:t>
            </a:r>
          </a:p>
          <a:p>
            <a:r>
              <a:rPr lang="en-US"/>
              <a:t>Beginning with elements in the third row, “d” orbitals may also hybridize</a:t>
            </a:r>
          </a:p>
          <a:p>
            <a:r>
              <a:rPr lang="en-US"/>
              <a:t>dsp3 = five hybrid orbitals of equal energy</a:t>
            </a:r>
          </a:p>
          <a:p>
            <a:r>
              <a:rPr lang="en-US"/>
              <a:t>d 2sp3 = six hybrid orbitals of equal energy</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Hybridization and Molecular Geometry</a:t>
            </a:r>
          </a:p>
          <a:p>
            <a:r>
              <a:rPr lang="en-US"/>
              <a:t>A = central atom</a:t>
            </a:r>
          </a:p>
          <a:p>
            <a:r>
              <a:rPr lang="en-US"/>
              <a:t>X = atoms bonded to A</a:t>
            </a:r>
          </a:p>
          <a:p>
            <a:r>
              <a:rPr lang="en-US"/>
              <a:t>E = nonbonding electron pairs on A</a:t>
            </a:r>
          </a:p>
          <a:p>
            <a:endParaRPr lang="en-US"/>
          </a:p>
        </p:txBody>
      </p:sp>
      <p:sp>
        <p:nvSpPr>
          <p:cNvPr id="4" name="Slide Number Placeholder 3"/>
          <p:cNvSpPr>
            <a:spLocks noGrp="1"/>
          </p:cNvSpPr>
          <p:nvPr>
            <p:ph type="sldNum" sz="quarter" idx="10"/>
          </p:nvPr>
        </p:nvSpPr>
        <p:spPr/>
        <p:txBody>
          <a:bodyPr/>
          <a:lstStyle/>
          <a:p>
            <a:r>
              <a:rPr lang="en-US"/>
              <a:t>Hybridization and Molecular Geometry</a:t>
            </a:r>
          </a:p>
          <a:p>
            <a:r>
              <a:rPr lang="en-US"/>
              <a:t>A = central atom</a:t>
            </a:r>
          </a:p>
          <a:p>
            <a:r>
              <a:rPr lang="en-US"/>
              <a:t>X = atoms bonded to A</a:t>
            </a:r>
          </a:p>
          <a:p>
            <a:r>
              <a:rPr lang="en-US"/>
              <a:t>E = nonbonding electron pairs on A</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Sigma and Pi Bonds</a:t>
            </a:r>
          </a:p>
          <a:p>
            <a:r>
              <a:rPr lang="en-US"/>
              <a:t>Sigma () bonds exist in the region directly between two bonded atoms.</a:t>
            </a:r>
          </a:p>
          <a:p>
            <a:r>
              <a:rPr lang="en-US"/>
              <a:t>Pi () bonds exist in the region above and below a line drawn between two bonded atoms.</a:t>
            </a:r>
          </a:p>
          <a:p>
            <a:endParaRPr lang="en-US"/>
          </a:p>
        </p:txBody>
      </p:sp>
      <p:sp>
        <p:nvSpPr>
          <p:cNvPr id="4" name="Slide Number Placeholder 3"/>
          <p:cNvSpPr>
            <a:spLocks noGrp="1"/>
          </p:cNvSpPr>
          <p:nvPr>
            <p:ph type="sldNum" sz="quarter" idx="10"/>
          </p:nvPr>
        </p:nvSpPr>
        <p:spPr/>
        <p:txBody>
          <a:bodyPr/>
          <a:lstStyle/>
          <a:p>
            <a:r>
              <a:rPr lang="en-US"/>
              <a:t>Sigma and Pi Bonds</a:t>
            </a:r>
          </a:p>
          <a:p>
            <a:r>
              <a:rPr lang="en-US"/>
              <a:t>Sigma () bonds exist in the region directly between two bonded atoms.</a:t>
            </a:r>
          </a:p>
          <a:p>
            <a:r>
              <a:rPr lang="en-US"/>
              <a:t>Pi () bonds exist in the region above and below a line drawn between two bonded atoms.</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Sigma and Pi Bonds</a:t>
            </a:r>
            <a:br>
              <a:rPr lang="en-US"/>
            </a:br>
            <a:r>
              <a:rPr lang="en-US"/>
              <a:t>Single Bonds</a:t>
            </a:r>
          </a:p>
          <a:p>
            <a:r>
              <a:rPr lang="en-US"/>
              <a:t>Ethane</a:t>
            </a:r>
          </a:p>
          <a:p>
            <a:r>
              <a:rPr lang="en-US"/>
              <a:t>1  bond</a:t>
            </a:r>
          </a:p>
          <a:p>
            <a:endParaRPr lang="en-US"/>
          </a:p>
        </p:txBody>
      </p:sp>
      <p:sp>
        <p:nvSpPr>
          <p:cNvPr id="4" name="Slide Number Placeholder 3"/>
          <p:cNvSpPr>
            <a:spLocks noGrp="1"/>
          </p:cNvSpPr>
          <p:nvPr>
            <p:ph type="sldNum" sz="quarter" idx="10"/>
          </p:nvPr>
        </p:nvSpPr>
        <p:spPr/>
        <p:txBody>
          <a:bodyPr/>
          <a:lstStyle/>
          <a:p>
            <a:r>
              <a:rPr lang="en-US"/>
              <a:t>Sigma and Pi Bonds</a:t>
            </a:r>
            <a:br>
              <a:rPr lang="en-US"/>
            </a:br>
            <a:r>
              <a:rPr lang="en-US"/>
              <a:t>Single Bonds</a:t>
            </a:r>
          </a:p>
          <a:p>
            <a:r>
              <a:rPr lang="en-US"/>
              <a:t>Ethane</a:t>
            </a:r>
          </a:p>
          <a:p>
            <a:r>
              <a:rPr lang="en-US"/>
              <a:t>1  bond</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We have studied electron configuration notation and </a:t>
            </a:r>
          </a:p>
          <a:p>
            <a:r>
              <a:rPr lang="en-US"/>
              <a:t>the sharing of electrons in the formation of covalent</a:t>
            </a:r>
          </a:p>
          <a:p>
            <a:r>
              <a:rPr lang="en-US"/>
              <a:t>bonds. </a:t>
            </a:r>
          </a:p>
          <a:p>
            <a:r>
              <a:rPr lang="en-US"/>
              <a:t>Methane is a simple natural gas. Its molecule has a </a:t>
            </a:r>
          </a:p>
          <a:p>
            <a:r>
              <a:rPr lang="en-US"/>
              <a:t>carbon atom at the center with four hydrogen atoms covalently bonded around it.</a:t>
            </a:r>
          </a:p>
          <a:p>
            <a:endParaRPr lang="en-US"/>
          </a:p>
          <a:p>
            <a:endParaRPr lang="en-US"/>
          </a:p>
          <a:p>
            <a:r>
              <a:rPr lang="en-US"/>
              <a:t>What Proof Exists for Hybridization?</a:t>
            </a:r>
            <a:br>
              <a:rPr lang="en-US"/>
            </a:br>
            <a:endParaRPr lang="en-US"/>
          </a:p>
          <a:p>
            <a:r>
              <a:rPr lang="en-US"/>
              <a:t>Lets look at a molecule of methane, CH4.</a:t>
            </a:r>
          </a:p>
          <a:p>
            <a:endParaRPr lang="en-US"/>
          </a:p>
        </p:txBody>
      </p:sp>
      <p:sp>
        <p:nvSpPr>
          <p:cNvPr id="4" name="Slide Number Placeholder 3"/>
          <p:cNvSpPr>
            <a:spLocks noGrp="1"/>
          </p:cNvSpPr>
          <p:nvPr>
            <p:ph type="sldNum" sz="quarter" idx="10"/>
          </p:nvPr>
        </p:nvSpPr>
        <p:spPr/>
        <p:txBody>
          <a:bodyPr/>
          <a:lstStyle/>
          <a:p>
            <a:r>
              <a:rPr lang="en-US"/>
              <a:t>We have studied electron configuration notation and </a:t>
            </a:r>
          </a:p>
          <a:p>
            <a:r>
              <a:rPr lang="en-US"/>
              <a:t>the sharing of electrons in the formation of covalent</a:t>
            </a:r>
          </a:p>
          <a:p>
            <a:r>
              <a:rPr lang="en-US"/>
              <a:t>bonds. </a:t>
            </a:r>
          </a:p>
          <a:p>
            <a:r>
              <a:rPr lang="en-US"/>
              <a:t>Methane is a simple natural gas. Its molecule has a </a:t>
            </a:r>
          </a:p>
          <a:p>
            <a:r>
              <a:rPr lang="en-US"/>
              <a:t>carbon atom at the center with four hydrogen atoms covalently bonded around it.</a:t>
            </a:r>
          </a:p>
          <a:p>
            <a:endParaRPr lang="en-US"/>
          </a:p>
          <a:p>
            <a:endParaRPr lang="en-US"/>
          </a:p>
          <a:p>
            <a:r>
              <a:rPr lang="en-US"/>
              <a:t>What Proof Exists for Hybridization?</a:t>
            </a:r>
            <a:br>
              <a:rPr lang="en-US"/>
            </a:br>
            <a:endParaRPr lang="en-US"/>
          </a:p>
          <a:p>
            <a:r>
              <a:rPr lang="en-US"/>
              <a:t>Lets look at a molecule of methane, CH4.</a:t>
            </a:r>
          </a:p>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Sigma and Pi Bonds:</a:t>
            </a:r>
            <a:br>
              <a:rPr lang="en-US"/>
            </a:br>
            <a:r>
              <a:rPr lang="en-US"/>
              <a:t>Double bonds</a:t>
            </a:r>
          </a:p>
          <a:p>
            <a:r>
              <a:rPr lang="en-US"/>
              <a:t>Ethene</a:t>
            </a:r>
          </a:p>
          <a:p>
            <a:r>
              <a:rPr lang="en-US"/>
              <a:t>1  bond</a:t>
            </a:r>
          </a:p>
          <a:p>
            <a:r>
              <a:rPr lang="en-US"/>
              <a:t>1  bond</a:t>
            </a:r>
          </a:p>
          <a:p>
            <a:endParaRPr lang="en-US"/>
          </a:p>
        </p:txBody>
      </p:sp>
      <p:sp>
        <p:nvSpPr>
          <p:cNvPr id="4" name="Slide Number Placeholder 3"/>
          <p:cNvSpPr>
            <a:spLocks noGrp="1"/>
          </p:cNvSpPr>
          <p:nvPr>
            <p:ph type="sldNum" sz="quarter" idx="10"/>
          </p:nvPr>
        </p:nvSpPr>
        <p:spPr/>
        <p:txBody>
          <a:bodyPr/>
          <a:lstStyle/>
          <a:p>
            <a:r>
              <a:rPr lang="en-US"/>
              <a:t>Sigma and Pi Bonds:</a:t>
            </a:r>
            <a:br>
              <a:rPr lang="en-US"/>
            </a:br>
            <a:r>
              <a:rPr lang="en-US"/>
              <a:t>Double bonds</a:t>
            </a:r>
          </a:p>
          <a:p>
            <a:r>
              <a:rPr lang="en-US"/>
              <a:t>Ethene</a:t>
            </a:r>
          </a:p>
          <a:p>
            <a:r>
              <a:rPr lang="en-US"/>
              <a:t>1  bond</a:t>
            </a:r>
          </a:p>
          <a:p>
            <a:r>
              <a:rPr lang="en-US"/>
              <a:t>1  bond</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Sigma and Pi Bonds</a:t>
            </a:r>
            <a:br>
              <a:rPr lang="en-US"/>
            </a:br>
            <a:r>
              <a:rPr lang="en-US"/>
              <a:t>Triple Bonds</a:t>
            </a:r>
          </a:p>
          <a:p>
            <a:r>
              <a:rPr lang="en-US"/>
              <a:t>Ethyne</a:t>
            </a:r>
          </a:p>
          <a:p>
            <a:r>
              <a:rPr lang="en-US"/>
              <a:t>1  bond</a:t>
            </a:r>
          </a:p>
          <a:p>
            <a:r>
              <a:rPr lang="en-US"/>
              <a:t>1  bond</a:t>
            </a:r>
          </a:p>
          <a:p>
            <a:r>
              <a:rPr lang="en-US"/>
              <a:t>1  bond</a:t>
            </a:r>
          </a:p>
          <a:p>
            <a:endParaRPr lang="en-US"/>
          </a:p>
        </p:txBody>
      </p:sp>
      <p:sp>
        <p:nvSpPr>
          <p:cNvPr id="4" name="Slide Number Placeholder 3"/>
          <p:cNvSpPr>
            <a:spLocks noGrp="1"/>
          </p:cNvSpPr>
          <p:nvPr>
            <p:ph type="sldNum" sz="quarter" idx="10"/>
          </p:nvPr>
        </p:nvSpPr>
        <p:spPr/>
        <p:txBody>
          <a:bodyPr/>
          <a:lstStyle/>
          <a:p>
            <a:r>
              <a:rPr lang="en-US"/>
              <a:t>Sigma and Pi Bonds</a:t>
            </a:r>
            <a:br>
              <a:rPr lang="en-US"/>
            </a:br>
            <a:r>
              <a:rPr lang="en-US"/>
              <a:t>Triple Bonds</a:t>
            </a:r>
          </a:p>
          <a:p>
            <a:r>
              <a:rPr lang="en-US"/>
              <a:t>Ethyne</a:t>
            </a:r>
          </a:p>
          <a:p>
            <a:r>
              <a:rPr lang="en-US"/>
              <a:t>1  bond</a:t>
            </a:r>
          </a:p>
          <a:p>
            <a:r>
              <a:rPr lang="en-US"/>
              <a:t>1  bond</a:t>
            </a:r>
          </a:p>
          <a:p>
            <a:r>
              <a:rPr lang="en-US"/>
              <a:t>1  bond</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 De-Localized Electron Model</a:t>
            </a:r>
          </a:p>
          <a:p>
            <a:r>
              <a:rPr lang="en-US"/>
              <a:t>Pi bonds () contribute to the delocalized model of electrons in bonding, and help explain resonance</a:t>
            </a:r>
          </a:p>
          <a:p>
            <a:r>
              <a:rPr lang="en-US"/>
              <a:t>Electron density from  bonds can be distributed symmetrically all around the ring, above and below the plane.</a:t>
            </a:r>
          </a:p>
          <a:p>
            <a:endParaRPr lang="en-US"/>
          </a:p>
        </p:txBody>
      </p:sp>
      <p:sp>
        <p:nvSpPr>
          <p:cNvPr id="4" name="Slide Number Placeholder 3"/>
          <p:cNvSpPr>
            <a:spLocks noGrp="1"/>
          </p:cNvSpPr>
          <p:nvPr>
            <p:ph type="sldNum" sz="quarter" idx="10"/>
          </p:nvPr>
        </p:nvSpPr>
        <p:spPr/>
        <p:txBody>
          <a:bodyPr/>
          <a:lstStyle/>
          <a:p>
            <a:r>
              <a:rPr lang="en-US"/>
              <a:t>The De-Localized Electron Model</a:t>
            </a:r>
          </a:p>
          <a:p>
            <a:r>
              <a:rPr lang="en-US"/>
              <a:t>Pi bonds () contribute to the delocalized model of electrons in bonding, and help explain resonance</a:t>
            </a:r>
          </a:p>
          <a:p>
            <a:r>
              <a:rPr lang="en-US"/>
              <a:t>Electron density from  bonds can be distributed symmetrically all around the ring, above and below the plane.</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What is the expected orbital notation of carbon in its ground state? </a:t>
            </a:r>
          </a:p>
          <a:p>
            <a:r>
              <a:rPr lang="en-US"/>
              <a:t>(Hint: How many unpaired electrons does this </a:t>
            </a:r>
          </a:p>
          <a:p>
            <a:r>
              <a:rPr lang="en-US"/>
              <a:t>carbon atom have available for bonding?)</a:t>
            </a:r>
          </a:p>
          <a:p>
            <a:r>
              <a:rPr lang="en-US"/>
              <a:t>Can you see a problem with this?</a:t>
            </a:r>
          </a:p>
          <a:p>
            <a:r>
              <a:rPr lang="en-US"/>
              <a:t>Carbon ground state configuration</a:t>
            </a:r>
          </a:p>
          <a:p>
            <a:endParaRPr lang="en-US"/>
          </a:p>
        </p:txBody>
      </p:sp>
      <p:sp>
        <p:nvSpPr>
          <p:cNvPr id="4" name="Slide Number Placeholder 3"/>
          <p:cNvSpPr>
            <a:spLocks noGrp="1"/>
          </p:cNvSpPr>
          <p:nvPr>
            <p:ph type="sldNum" sz="quarter" idx="10"/>
          </p:nvPr>
        </p:nvSpPr>
        <p:spPr/>
        <p:txBody>
          <a:bodyPr/>
          <a:lstStyle/>
          <a:p>
            <a:r>
              <a:rPr lang="en-US"/>
              <a:t>What is the expected orbital notation of carbon in its ground state? </a:t>
            </a:r>
          </a:p>
          <a:p>
            <a:r>
              <a:rPr lang="en-US"/>
              <a:t>(Hint: How many unpaired electrons does this </a:t>
            </a:r>
          </a:p>
          <a:p>
            <a:r>
              <a:rPr lang="en-US"/>
              <a:t>carbon atom have available for bonding?)</a:t>
            </a:r>
          </a:p>
          <a:p>
            <a:r>
              <a:rPr lang="en-US"/>
              <a:t>Can you see a problem with this?</a:t>
            </a:r>
          </a:p>
          <a:p>
            <a:r>
              <a:rPr lang="en-US"/>
              <a:t>Carbon ground state configuration</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You should conclude that carbon only has TWO electrons available for bonding. That is not not enough.</a:t>
            </a:r>
          </a:p>
          <a:p>
            <a:r>
              <a:rPr lang="en-US"/>
              <a:t>What is taking place in order that carbon may form four bonds?</a:t>
            </a:r>
          </a:p>
          <a:p>
            <a:r>
              <a:rPr lang="en-US"/>
              <a:t>Carbon’s Bonding Problem</a:t>
            </a:r>
          </a:p>
          <a:p>
            <a:endParaRPr lang="en-US"/>
          </a:p>
        </p:txBody>
      </p:sp>
      <p:sp>
        <p:nvSpPr>
          <p:cNvPr id="4" name="Slide Number Placeholder 3"/>
          <p:cNvSpPr>
            <a:spLocks noGrp="1"/>
          </p:cNvSpPr>
          <p:nvPr>
            <p:ph type="sldNum" sz="quarter" idx="10"/>
          </p:nvPr>
        </p:nvSpPr>
        <p:spPr/>
        <p:txBody>
          <a:bodyPr/>
          <a:lstStyle/>
          <a:p>
            <a:r>
              <a:rPr lang="en-US"/>
              <a:t>You should conclude that carbon only has TWO electrons available for bonding. That is not not enough.</a:t>
            </a:r>
          </a:p>
          <a:p>
            <a:r>
              <a:rPr lang="en-US"/>
              <a:t>What is taking place in order that carbon may form four bonds?</a:t>
            </a:r>
          </a:p>
          <a:p>
            <a:r>
              <a:rPr lang="en-US"/>
              <a:t>Carbon’s Bonding Problem</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 first thought that chemists had was that carbon promotes one of its 2s electrons…</a:t>
            </a:r>
          </a:p>
          <a:p>
            <a:r>
              <a:rPr lang="en-US"/>
              <a:t>…to the empty 2p orbital.</a:t>
            </a:r>
          </a:p>
          <a:p>
            <a:endParaRPr lang="en-US"/>
          </a:p>
          <a:p>
            <a:r>
              <a:rPr lang="en-US"/>
              <a:t>Carbon’s Empty Orbital</a:t>
            </a:r>
          </a:p>
          <a:p>
            <a:endParaRPr lang="en-US"/>
          </a:p>
        </p:txBody>
      </p:sp>
      <p:sp>
        <p:nvSpPr>
          <p:cNvPr id="4" name="Slide Number Placeholder 3"/>
          <p:cNvSpPr>
            <a:spLocks noGrp="1"/>
          </p:cNvSpPr>
          <p:nvPr>
            <p:ph type="sldNum" sz="quarter" idx="10"/>
          </p:nvPr>
        </p:nvSpPr>
        <p:spPr/>
        <p:txBody>
          <a:bodyPr/>
          <a:lstStyle/>
          <a:p>
            <a:r>
              <a:rPr lang="en-US"/>
              <a:t>The first thought that chemists had was that carbon promotes one of its 2s electrons…</a:t>
            </a:r>
          </a:p>
          <a:p>
            <a:r>
              <a:rPr lang="en-US"/>
              <a:t>…to the empty 2p orbital.</a:t>
            </a:r>
          </a:p>
          <a:p>
            <a:endParaRPr lang="en-US"/>
          </a:p>
          <a:p>
            <a:r>
              <a:rPr lang="en-US"/>
              <a:t>Carbon’s Empty Orbital</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However, they quickly recognized a problem with such </a:t>
            </a:r>
          </a:p>
          <a:p>
            <a:r>
              <a:rPr lang="en-US"/>
              <a:t>an arrangement…</a:t>
            </a:r>
          </a:p>
          <a:p>
            <a:r>
              <a:rPr lang="en-US"/>
              <a:t>Three of the carbon-hydrogen bonds would involve</a:t>
            </a:r>
          </a:p>
          <a:p>
            <a:r>
              <a:rPr lang="en-US"/>
              <a:t>an electron pair in which the carbon electron was a 2p, matched with the lone 1s electron from a hydrogen atom.</a:t>
            </a:r>
          </a:p>
          <a:p>
            <a:endParaRPr lang="en-US"/>
          </a:p>
        </p:txBody>
      </p:sp>
      <p:sp>
        <p:nvSpPr>
          <p:cNvPr id="4" name="Slide Number Placeholder 3"/>
          <p:cNvSpPr>
            <a:spLocks noGrp="1"/>
          </p:cNvSpPr>
          <p:nvPr>
            <p:ph type="sldNum" sz="quarter" idx="10"/>
          </p:nvPr>
        </p:nvSpPr>
        <p:spPr/>
        <p:txBody>
          <a:bodyPr/>
          <a:lstStyle/>
          <a:p>
            <a:r>
              <a:rPr lang="en-US"/>
              <a:t>However, they quickly recognized a problem with such </a:t>
            </a:r>
          </a:p>
          <a:p>
            <a:r>
              <a:rPr lang="en-US"/>
              <a:t>an arrangement…</a:t>
            </a:r>
          </a:p>
          <a:p>
            <a:r>
              <a:rPr lang="en-US"/>
              <a:t>Three of the carbon-hydrogen bonds would involve</a:t>
            </a:r>
          </a:p>
          <a:p>
            <a:r>
              <a:rPr lang="en-US"/>
              <a:t>an electron pair in which the carbon electron was a 2p, matched with the lone 1s electron from a hydrogen atom.</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This would mean that three of the bonds in a methane</a:t>
            </a:r>
          </a:p>
          <a:p>
            <a:r>
              <a:rPr lang="en-US"/>
              <a:t>molecule would be identical, because they would involve</a:t>
            </a:r>
          </a:p>
          <a:p>
            <a:r>
              <a:rPr lang="en-US"/>
              <a:t>electron pairs of equal energy.</a:t>
            </a:r>
          </a:p>
          <a:p>
            <a:r>
              <a:rPr lang="en-US"/>
              <a:t>But what about the fourth bond…?</a:t>
            </a:r>
          </a:p>
          <a:p>
            <a:endParaRPr lang="en-US"/>
          </a:p>
        </p:txBody>
      </p:sp>
      <p:sp>
        <p:nvSpPr>
          <p:cNvPr id="4" name="Slide Number Placeholder 3"/>
          <p:cNvSpPr>
            <a:spLocks noGrp="1"/>
          </p:cNvSpPr>
          <p:nvPr>
            <p:ph type="sldNum" sz="quarter" idx="10"/>
          </p:nvPr>
        </p:nvSpPr>
        <p:spPr/>
        <p:txBody>
          <a:bodyPr/>
          <a:lstStyle/>
          <a:p>
            <a:r>
              <a:rPr lang="en-US"/>
              <a:t>This would mean that three of the bonds in a methane</a:t>
            </a:r>
          </a:p>
          <a:p>
            <a:r>
              <a:rPr lang="en-US"/>
              <a:t>molecule would be identical, because they would involve</a:t>
            </a:r>
          </a:p>
          <a:p>
            <a:r>
              <a:rPr lang="en-US"/>
              <a:t>electron pairs of equal energy.</a:t>
            </a:r>
          </a:p>
          <a:p>
            <a:r>
              <a:rPr lang="en-US"/>
              <a:t>But what about the fourth bond…?</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 fourth bond is between a 2s electron from the carbon and the lone 1s hydrogen electron.</a:t>
            </a:r>
          </a:p>
          <a:p>
            <a:r>
              <a:rPr lang="en-US"/>
              <a:t>Such a bond would have slightly less energy than the other bonds in a methane molecule. </a:t>
            </a:r>
          </a:p>
          <a:p>
            <a:endParaRPr lang="en-US"/>
          </a:p>
        </p:txBody>
      </p:sp>
      <p:sp>
        <p:nvSpPr>
          <p:cNvPr id="4" name="Slide Number Placeholder 3"/>
          <p:cNvSpPr>
            <a:spLocks noGrp="1"/>
          </p:cNvSpPr>
          <p:nvPr>
            <p:ph type="sldNum" sz="quarter" idx="10"/>
          </p:nvPr>
        </p:nvSpPr>
        <p:spPr/>
        <p:txBody>
          <a:bodyPr/>
          <a:lstStyle/>
          <a:p>
            <a:r>
              <a:rPr lang="en-US"/>
              <a:t>The fourth bond is between a 2s electron from the carbon and the lone 1s hydrogen electron.</a:t>
            </a:r>
          </a:p>
          <a:p>
            <a:r>
              <a:rPr lang="en-US"/>
              <a:t>Such a bond would have slightly less energy than the other bonds in a methane molecule. </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This bond would be slightly different in character than</a:t>
            </a:r>
          </a:p>
          <a:p>
            <a:r>
              <a:rPr lang="en-US"/>
              <a:t>the other three bonds in methane. </a:t>
            </a:r>
          </a:p>
          <a:p>
            <a:r>
              <a:rPr lang="en-US"/>
              <a:t>This difference would be measurable to a chemist</a:t>
            </a:r>
          </a:p>
          <a:p>
            <a:r>
              <a:rPr lang="en-US"/>
              <a:t>by determining the bond length and bond energy.</a:t>
            </a:r>
          </a:p>
          <a:p>
            <a:r>
              <a:rPr lang="en-US"/>
              <a:t>But is this what they observe?</a:t>
            </a:r>
          </a:p>
          <a:p>
            <a:endParaRPr lang="en-US"/>
          </a:p>
        </p:txBody>
      </p:sp>
      <p:sp>
        <p:nvSpPr>
          <p:cNvPr id="4" name="Slide Number Placeholder 3"/>
          <p:cNvSpPr>
            <a:spLocks noGrp="1"/>
          </p:cNvSpPr>
          <p:nvPr>
            <p:ph type="sldNum" sz="quarter" idx="10"/>
          </p:nvPr>
        </p:nvSpPr>
        <p:spPr/>
        <p:txBody>
          <a:bodyPr/>
          <a:lstStyle/>
          <a:p>
            <a:r>
              <a:rPr lang="en-US"/>
              <a:t>This bond would be slightly different in character than</a:t>
            </a:r>
          </a:p>
          <a:p>
            <a:r>
              <a:rPr lang="en-US"/>
              <a:t>the other three bonds in methane. </a:t>
            </a:r>
          </a:p>
          <a:p>
            <a:r>
              <a:rPr lang="en-US"/>
              <a:t>This difference would be measurable to a chemist</a:t>
            </a:r>
          </a:p>
          <a:p>
            <a:r>
              <a:rPr lang="en-US"/>
              <a:t>by determining the bond length and bond energy.</a:t>
            </a:r>
          </a:p>
          <a:p>
            <a:r>
              <a:rPr lang="en-US"/>
              <a:t>But is this what they observe?</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07CBC1-3F60-412F-BA76-CB1FD0A84C4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AE1976-9F4C-4F3A-B653-99A29EA2FDA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516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EE6655-5F64-4793-8C13-7FE9A2268A3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F2E7CABC-5BF8-418A-8FC9-B86D2871F72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934B12-B5FD-49F8-86C5-C1FE47B32E0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DE9EA5-13A6-48AB-BFFB-98B0FD67A57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B43F72-B86E-42E8-92E7-61990B3E829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661C1B-F33C-4EB3-B0CD-73060BFCB04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23E07C-02BC-4D96-A065-7AA2E19FA33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0F3A522-2744-4D8F-B81B-BBA231081B3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92F9ED9-CD82-487F-B187-F269B4B0337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B4BFE5-B08C-414D-B58E-C0FC32B045B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31150D-6D7E-47FD-AD44-FEBA338EDD5A}"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AE71CD-B070-4109-BAA1-A1CDDE008E96}"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3D7522-0FBB-4CD1-A317-7F44FF6ECA39}"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6C364D-552F-414E-B0F1-2E1A60B4F11F}"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62A0995-5944-4F5A-8A76-6FC3D9059C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EA465D-19F2-47F7-A995-22CD138DFC4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0337AF-F224-45A0-91BF-A814AC12727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275D716-0C54-411C-BC92-B5412576480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573D4C4-521D-4A76-B0DF-AFCFC3AA41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2DB06FC-137C-49AC-8AD9-EFD52CB9C10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67F693-EABA-4A19-ADE0-B7CF4CBEE5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AA6F8D-378A-40A8-A95F-9E034612043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solidFill>
                  <a:schemeClr val="tx1"/>
                </a:solidFill>
                <a:latin typeface="Times New Roman" pitchFamily="18" charset="0"/>
              </a:defRPr>
            </a:lvl1pPr>
          </a:lstStyle>
          <a:p>
            <a:endParaRPr lang="en-US"/>
          </a:p>
        </p:txBody>
      </p:sp>
      <p:sp>
        <p:nvSpPr>
          <p:cNvPr id="3076"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latin typeface="Times New Roman" pitchFamily="18" charset="0"/>
              </a:defRPr>
            </a:lvl1pPr>
          </a:lstStyle>
          <a:p>
            <a:endParaRPr lang="en-US"/>
          </a:p>
        </p:txBody>
      </p:sp>
      <p:sp>
        <p:nvSpPr>
          <p:cNvPr id="3077" name="Rectangle 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latin typeface="Times New Roman" pitchFamily="18" charset="0"/>
              </a:defRPr>
            </a:lvl1pPr>
          </a:lstStyle>
          <a:p>
            <a:fld id="{2138D3B7-F172-4888-A8C6-406FB2BD23F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84" r:id="rId12"/>
  </p:sldLayoutIdLst>
  <p:txStyles>
    <p:titleStyle>
      <a:lvl1pPr algn="ctr" rtl="0" eaLnBrk="0" fontAlgn="base" hangingPunct="0">
        <a:spcBef>
          <a:spcPct val="0"/>
        </a:spcBef>
        <a:spcAft>
          <a:spcPct val="0"/>
        </a:spcAft>
        <a:defRPr sz="2400" b="1">
          <a:solidFill>
            <a:schemeClr val="bg1"/>
          </a:solidFill>
          <a:latin typeface="+mj-lt"/>
          <a:ea typeface="+mj-ea"/>
          <a:cs typeface="+mj-cs"/>
        </a:defRPr>
      </a:lvl1pPr>
      <a:lvl2pPr algn="ctr" rtl="0" eaLnBrk="0" fontAlgn="base" hangingPunct="0">
        <a:spcBef>
          <a:spcPct val="0"/>
        </a:spcBef>
        <a:spcAft>
          <a:spcPct val="0"/>
        </a:spcAft>
        <a:defRPr sz="2400" b="1">
          <a:solidFill>
            <a:schemeClr val="bg1"/>
          </a:solidFill>
          <a:latin typeface="Comic Sans MS" pitchFamily="66" charset="0"/>
        </a:defRPr>
      </a:lvl2pPr>
      <a:lvl3pPr algn="ctr" rtl="0" eaLnBrk="0" fontAlgn="base" hangingPunct="0">
        <a:spcBef>
          <a:spcPct val="0"/>
        </a:spcBef>
        <a:spcAft>
          <a:spcPct val="0"/>
        </a:spcAft>
        <a:defRPr sz="2400" b="1">
          <a:solidFill>
            <a:schemeClr val="bg1"/>
          </a:solidFill>
          <a:latin typeface="Comic Sans MS" pitchFamily="66" charset="0"/>
        </a:defRPr>
      </a:lvl3pPr>
      <a:lvl4pPr algn="ctr" rtl="0" eaLnBrk="0" fontAlgn="base" hangingPunct="0">
        <a:spcBef>
          <a:spcPct val="0"/>
        </a:spcBef>
        <a:spcAft>
          <a:spcPct val="0"/>
        </a:spcAft>
        <a:defRPr sz="2400" b="1">
          <a:solidFill>
            <a:schemeClr val="bg1"/>
          </a:solidFill>
          <a:latin typeface="Comic Sans MS" pitchFamily="66" charset="0"/>
        </a:defRPr>
      </a:lvl4pPr>
      <a:lvl5pPr algn="ctr" rtl="0" eaLnBrk="0" fontAlgn="base" hangingPunct="0">
        <a:spcBef>
          <a:spcPct val="0"/>
        </a:spcBef>
        <a:spcAft>
          <a:spcPct val="0"/>
        </a:spcAft>
        <a:defRPr sz="2400" b="1">
          <a:solidFill>
            <a:schemeClr val="bg1"/>
          </a:solidFill>
          <a:latin typeface="Comic Sans MS" pitchFamily="66" charset="0"/>
        </a:defRPr>
      </a:lvl5pPr>
      <a:lvl6pPr marL="457200" algn="ctr" rtl="0" eaLnBrk="0" fontAlgn="base" hangingPunct="0">
        <a:spcBef>
          <a:spcPct val="0"/>
        </a:spcBef>
        <a:spcAft>
          <a:spcPct val="0"/>
        </a:spcAft>
        <a:defRPr sz="2400" b="1">
          <a:solidFill>
            <a:schemeClr val="bg1"/>
          </a:solidFill>
          <a:latin typeface="Comic Sans MS" pitchFamily="66" charset="0"/>
        </a:defRPr>
      </a:lvl6pPr>
      <a:lvl7pPr marL="914400" algn="ctr" rtl="0" eaLnBrk="0" fontAlgn="base" hangingPunct="0">
        <a:spcBef>
          <a:spcPct val="0"/>
        </a:spcBef>
        <a:spcAft>
          <a:spcPct val="0"/>
        </a:spcAft>
        <a:defRPr sz="2400" b="1">
          <a:solidFill>
            <a:schemeClr val="bg1"/>
          </a:solidFill>
          <a:latin typeface="Comic Sans MS" pitchFamily="66" charset="0"/>
        </a:defRPr>
      </a:lvl7pPr>
      <a:lvl8pPr marL="1371600" algn="ctr" rtl="0" eaLnBrk="0" fontAlgn="base" hangingPunct="0">
        <a:spcBef>
          <a:spcPct val="0"/>
        </a:spcBef>
        <a:spcAft>
          <a:spcPct val="0"/>
        </a:spcAft>
        <a:defRPr sz="2400" b="1">
          <a:solidFill>
            <a:schemeClr val="bg1"/>
          </a:solidFill>
          <a:latin typeface="Comic Sans MS" pitchFamily="66" charset="0"/>
        </a:defRPr>
      </a:lvl8pPr>
      <a:lvl9pPr marL="1828800" algn="ctr" rtl="0" eaLnBrk="0" fontAlgn="base" hangingPunct="0">
        <a:spcBef>
          <a:spcPct val="0"/>
        </a:spcBef>
        <a:spcAft>
          <a:spcPct val="0"/>
        </a:spcAft>
        <a:defRPr sz="2400" b="1">
          <a:solidFill>
            <a:schemeClr val="bg1"/>
          </a:solidFill>
          <a:latin typeface="Comic Sans MS" pitchFamily="66" charset="0"/>
        </a:defRPr>
      </a:lvl9pPr>
    </p:titleStyle>
    <p:body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bg1"/>
          </a:solidFill>
          <a:latin typeface="+mn-lt"/>
        </a:defRPr>
      </a:lvl2pPr>
      <a:lvl3pPr marL="1143000" indent="-228600" algn="l" rtl="0" eaLnBrk="0" fontAlgn="base" hangingPunct="0">
        <a:spcBef>
          <a:spcPct val="20000"/>
        </a:spcBef>
        <a:spcAft>
          <a:spcPct val="0"/>
        </a:spcAft>
        <a:buChar char="•"/>
        <a:defRPr sz="2400" b="1">
          <a:solidFill>
            <a:schemeClr val="bg1"/>
          </a:solidFill>
          <a:latin typeface="+mn-lt"/>
        </a:defRPr>
      </a:lvl3pPr>
      <a:lvl4pPr marL="1600200" indent="-228600" algn="l" rtl="0" eaLnBrk="0" fontAlgn="base" hangingPunct="0">
        <a:spcBef>
          <a:spcPct val="20000"/>
        </a:spcBef>
        <a:spcAft>
          <a:spcPct val="0"/>
        </a:spcAft>
        <a:buChar char="–"/>
        <a:defRPr sz="2000" b="1">
          <a:solidFill>
            <a:schemeClr val="bg1"/>
          </a:solidFill>
          <a:latin typeface="+mn-lt"/>
        </a:defRPr>
      </a:lvl4pPr>
      <a:lvl5pPr marL="2057400" indent="-228600" algn="l" rtl="0" eaLnBrk="0" fontAlgn="base" hangingPunct="0">
        <a:spcBef>
          <a:spcPct val="20000"/>
        </a:spcBef>
        <a:spcAft>
          <a:spcPct val="0"/>
        </a:spcAft>
        <a:buChar char="»"/>
        <a:defRPr sz="2000" b="1">
          <a:solidFill>
            <a:schemeClr val="bg1"/>
          </a:solidFill>
          <a:latin typeface="+mn-lt"/>
        </a:defRPr>
      </a:lvl5pPr>
      <a:lvl6pPr marL="2514600" indent="-228600" algn="l" rtl="0" eaLnBrk="0" fontAlgn="base" hangingPunct="0">
        <a:spcBef>
          <a:spcPct val="20000"/>
        </a:spcBef>
        <a:spcAft>
          <a:spcPct val="0"/>
        </a:spcAft>
        <a:buChar char="»"/>
        <a:defRPr sz="2000" b="1">
          <a:solidFill>
            <a:schemeClr val="bg1"/>
          </a:solidFill>
          <a:latin typeface="+mn-lt"/>
        </a:defRPr>
      </a:lvl6pPr>
      <a:lvl7pPr marL="2971800" indent="-228600" algn="l" rtl="0" eaLnBrk="0" fontAlgn="base" hangingPunct="0">
        <a:spcBef>
          <a:spcPct val="20000"/>
        </a:spcBef>
        <a:spcAft>
          <a:spcPct val="0"/>
        </a:spcAft>
        <a:buChar char="»"/>
        <a:defRPr sz="2000" b="1">
          <a:solidFill>
            <a:schemeClr val="bg1"/>
          </a:solidFill>
          <a:latin typeface="+mn-lt"/>
        </a:defRPr>
      </a:lvl7pPr>
      <a:lvl8pPr marL="3429000" indent="-228600" algn="l" rtl="0" eaLnBrk="0" fontAlgn="base" hangingPunct="0">
        <a:spcBef>
          <a:spcPct val="20000"/>
        </a:spcBef>
        <a:spcAft>
          <a:spcPct val="0"/>
        </a:spcAft>
        <a:buChar char="»"/>
        <a:defRPr sz="2000" b="1">
          <a:solidFill>
            <a:schemeClr val="bg1"/>
          </a:solidFill>
          <a:latin typeface="+mn-lt"/>
        </a:defRPr>
      </a:lvl8pPr>
      <a:lvl9pPr marL="3886200" indent="-228600" algn="l" rtl="0" eaLnBrk="0" fontAlgn="base" hangingPunct="0">
        <a:spcBef>
          <a:spcPct val="20000"/>
        </a:spcBef>
        <a:spcAft>
          <a:spcPct val="0"/>
        </a:spcAft>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5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Arial" charset="0"/>
              </a:defRPr>
            </a:lvl1pPr>
          </a:lstStyle>
          <a:p>
            <a:endParaRPr lang="en-US"/>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Arial" charset="0"/>
              </a:defRPr>
            </a:lvl1pPr>
          </a:lstStyle>
          <a:p>
            <a:endParaRPr lang="en-US"/>
          </a:p>
        </p:txBody>
      </p:sp>
      <p:sp>
        <p:nvSpPr>
          <p:cNvPr id="19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fld id="{33F39755-8583-4208-BBC3-06F260B049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txStyles>
    <p:titleStyle>
      <a:lvl1pPr algn="ctr" rtl="0" fontAlgn="base">
        <a:spcBef>
          <a:spcPct val="0"/>
        </a:spcBef>
        <a:spcAft>
          <a:spcPct val="0"/>
        </a:spcAft>
        <a:defRPr sz="3600" b="1">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C0C0C0"/>
            </a:outerShdw>
          </a:effectLst>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notesSlide" Target="../notesSlides/notesSlide1.xml"/><Relationship Id="rId7" Type="http://schemas.openxmlformats.org/officeDocument/2006/relationships/oleObject" Target="../embeddings/oleObject1.bin"/><Relationship Id="rId12"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11" Type="http://schemas.openxmlformats.org/officeDocument/2006/relationships/oleObject" Target="../embeddings/oleObject3.bin"/><Relationship Id="rId5" Type="http://schemas.openxmlformats.org/officeDocument/2006/relationships/image" Target="../media/image5.jpeg"/><Relationship Id="rId10" Type="http://schemas.openxmlformats.org/officeDocument/2006/relationships/image" Target="../media/image2.wmf"/><Relationship Id="rId4" Type="http://schemas.openxmlformats.org/officeDocument/2006/relationships/image" Target="../media/image4.jpeg"/><Relationship Id="rId9"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21.wmf"/><Relationship Id="rId3" Type="http://schemas.openxmlformats.org/officeDocument/2006/relationships/notesSlide" Target="../notesSlides/notesSlide16.xml"/><Relationship Id="rId7" Type="http://schemas.openxmlformats.org/officeDocument/2006/relationships/image" Target="../media/image18.wmf"/><Relationship Id="rId12" Type="http://schemas.openxmlformats.org/officeDocument/2006/relationships/oleObject" Target="../embeddings/oleObject8.bin"/><Relationship Id="rId17" Type="http://schemas.openxmlformats.org/officeDocument/2006/relationships/image" Target="../media/image23.wmf"/><Relationship Id="rId2" Type="http://schemas.openxmlformats.org/officeDocument/2006/relationships/slideLayout" Target="../slideLayouts/slideLayout12.xml"/><Relationship Id="rId16" Type="http://schemas.openxmlformats.org/officeDocument/2006/relationships/oleObject" Target="../embeddings/oleObject10.bin"/><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20.wmf"/><Relationship Id="rId5" Type="http://schemas.openxmlformats.org/officeDocument/2006/relationships/image" Target="../media/image17.wmf"/><Relationship Id="rId15" Type="http://schemas.openxmlformats.org/officeDocument/2006/relationships/image" Target="../media/image22.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9.wmf"/><Relationship Id="rId1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5.wmf"/><Relationship Id="rId2" Type="http://schemas.openxmlformats.org/officeDocument/2006/relationships/slideLayout" Target="../slideLayouts/slideLayout16.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image" Target="../media/image24.w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7.w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image" Target="../media/image26.wmf"/><Relationship Id="rId4"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29.wmf"/><Relationship Id="rId2" Type="http://schemas.openxmlformats.org/officeDocument/2006/relationships/slideLayout" Target="../slideLayouts/slideLayout16.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image" Target="../media/image28.wmf"/><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image" Target="../media/image31.png"/><Relationship Id="rId5" Type="http://schemas.openxmlformats.org/officeDocument/2006/relationships/image" Target="../media/image30.wmf"/><Relationship Id="rId4" Type="http://schemas.openxmlformats.org/officeDocument/2006/relationships/oleObject" Target="../embeddings/oleObject17.bin"/></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0"/>
            <a:ext cx="7772400" cy="1143000"/>
          </a:xfrm>
          <a:noFill/>
        </p:spPr>
        <p:txBody>
          <a:bodyPr/>
          <a:lstStyle/>
          <a:p>
            <a:r>
              <a:rPr lang="en-US" sz="2800" u="sng">
                <a:solidFill>
                  <a:schemeClr val="tx1"/>
                </a:solidFill>
                <a:effectLst>
                  <a:outerShdw blurRad="38100" dist="38100" dir="2700000" algn="tl">
                    <a:srgbClr val="000000"/>
                  </a:outerShdw>
                </a:effectLst>
              </a:rPr>
              <a:t>Hybridization - </a:t>
            </a:r>
            <a:r>
              <a:rPr lang="en-US" sz="3200" b="0">
                <a:solidFill>
                  <a:schemeClr val="tx1"/>
                </a:solidFill>
                <a:effectLst>
                  <a:outerShdw blurRad="38100" dist="38100" dir="2700000" algn="tl">
                    <a:srgbClr val="000000"/>
                  </a:outerShdw>
                </a:effectLst>
              </a:rPr>
              <a:t>The Blending of Orbitals</a:t>
            </a:r>
            <a:r>
              <a:rPr lang="en-US" sz="3200">
                <a:solidFill>
                  <a:schemeClr val="tx1"/>
                </a:solidFill>
              </a:rPr>
              <a:t> </a:t>
            </a:r>
          </a:p>
        </p:txBody>
      </p:sp>
      <p:sp>
        <p:nvSpPr>
          <p:cNvPr id="4099" name="Rectangle 3"/>
          <p:cNvSpPr>
            <a:spLocks noGrp="1" noChangeArrowheads="1"/>
          </p:cNvSpPr>
          <p:nvPr>
            <p:ph type="subTitle" idx="1"/>
          </p:nvPr>
        </p:nvSpPr>
        <p:spPr bwMode="auto">
          <a:xfrm>
            <a:off x="533400" y="2362200"/>
            <a:ext cx="7924800" cy="7620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endParaRPr lang="en-US" sz="2400">
              <a:solidFill>
                <a:schemeClr val="tx1"/>
              </a:solidFill>
            </a:endParaRPr>
          </a:p>
          <a:p>
            <a:pPr>
              <a:lnSpc>
                <a:spcPct val="80000"/>
              </a:lnSpc>
            </a:pPr>
            <a:endParaRPr lang="en-US" sz="2400">
              <a:solidFill>
                <a:schemeClr val="tx1"/>
              </a:solidFill>
              <a:sym typeface="MathScience" pitchFamily="2" charset="2"/>
            </a:endParaRPr>
          </a:p>
        </p:txBody>
      </p:sp>
      <p:pic>
        <p:nvPicPr>
          <p:cNvPr id="4100" name="Picture 4" descr="177B_standard-poodle"/>
          <p:cNvPicPr>
            <a:picLocks noChangeAspect="1" noChangeArrowheads="1"/>
          </p:cNvPicPr>
          <p:nvPr/>
        </p:nvPicPr>
        <p:blipFill>
          <a:blip r:embed="rId4" cstate="print"/>
          <a:srcRect/>
          <a:stretch>
            <a:fillRect/>
          </a:stretch>
        </p:blipFill>
        <p:spPr bwMode="auto">
          <a:xfrm>
            <a:off x="304800" y="990600"/>
            <a:ext cx="1752600" cy="1752600"/>
          </a:xfrm>
          <a:prstGeom prst="rect">
            <a:avLst/>
          </a:prstGeom>
          <a:noFill/>
        </p:spPr>
      </p:pic>
      <p:pic>
        <p:nvPicPr>
          <p:cNvPr id="4101" name="Picture 5" descr="CockerSpaniel"/>
          <p:cNvPicPr>
            <a:picLocks noChangeAspect="1" noChangeArrowheads="1"/>
          </p:cNvPicPr>
          <p:nvPr/>
        </p:nvPicPr>
        <p:blipFill>
          <a:blip r:embed="rId5" cstate="print"/>
          <a:srcRect/>
          <a:stretch>
            <a:fillRect/>
          </a:stretch>
        </p:blipFill>
        <p:spPr bwMode="auto">
          <a:xfrm>
            <a:off x="3048000" y="990600"/>
            <a:ext cx="1905000" cy="1695450"/>
          </a:xfrm>
          <a:prstGeom prst="rect">
            <a:avLst/>
          </a:prstGeom>
          <a:noFill/>
        </p:spPr>
      </p:pic>
      <p:pic>
        <p:nvPicPr>
          <p:cNvPr id="4102" name="Picture 6" descr="cockapoo"/>
          <p:cNvPicPr>
            <a:picLocks noChangeAspect="1" noChangeArrowheads="1"/>
          </p:cNvPicPr>
          <p:nvPr/>
        </p:nvPicPr>
        <p:blipFill>
          <a:blip r:embed="rId6" cstate="print"/>
          <a:srcRect/>
          <a:stretch>
            <a:fillRect/>
          </a:stretch>
        </p:blipFill>
        <p:spPr bwMode="auto">
          <a:xfrm>
            <a:off x="6477000" y="990600"/>
            <a:ext cx="1752600" cy="1752600"/>
          </a:xfrm>
          <a:prstGeom prst="rect">
            <a:avLst/>
          </a:prstGeom>
          <a:noFill/>
        </p:spPr>
      </p:pic>
      <p:graphicFrame>
        <p:nvGraphicFramePr>
          <p:cNvPr id="4103" name="Object 7"/>
          <p:cNvGraphicFramePr>
            <a:graphicFrameLocks noChangeAspect="1"/>
          </p:cNvGraphicFramePr>
          <p:nvPr/>
        </p:nvGraphicFramePr>
        <p:xfrm>
          <a:off x="685800" y="4114800"/>
          <a:ext cx="990600" cy="990600"/>
        </p:xfrm>
        <a:graphic>
          <a:graphicData uri="http://schemas.openxmlformats.org/presentationml/2006/ole">
            <mc:AlternateContent xmlns:mc="http://schemas.openxmlformats.org/markup-compatibility/2006">
              <mc:Choice xmlns:v="urn:schemas-microsoft-com:vml" Requires="v">
                <p:oleObj spid="_x0000_s1028" name="ChemSketch" r:id="rId7" imgW="414360" imgH="414360" progId="ACD.ChemSketch.20">
                  <p:embed/>
                </p:oleObj>
              </mc:Choice>
              <mc:Fallback>
                <p:oleObj name="ChemSketch" r:id="rId7" imgW="414360" imgH="414360" progId="ACD.ChemSketch.20">
                  <p:embed/>
                  <p:pic>
                    <p:nvPicPr>
                      <p:cNvPr id="4103"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4114800"/>
                        <a:ext cx="990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4" name="Object 8"/>
          <p:cNvGraphicFramePr>
            <a:graphicFrameLocks noChangeAspect="1"/>
          </p:cNvGraphicFramePr>
          <p:nvPr/>
        </p:nvGraphicFramePr>
        <p:xfrm>
          <a:off x="3657600" y="3657600"/>
          <a:ext cx="603250" cy="2057400"/>
        </p:xfrm>
        <a:graphic>
          <a:graphicData uri="http://schemas.openxmlformats.org/presentationml/2006/ole">
            <mc:AlternateContent xmlns:mc="http://schemas.openxmlformats.org/markup-compatibility/2006">
              <mc:Choice xmlns:v="urn:schemas-microsoft-com:vml" Requires="v">
                <p:oleObj spid="_x0000_s1029" name="ChemSketch" r:id="rId9" imgW="286560" imgH="981360" progId="ACD.ChemSketch.20">
                  <p:embed/>
                </p:oleObj>
              </mc:Choice>
              <mc:Fallback>
                <p:oleObj name="ChemSketch" r:id="rId9" imgW="286560" imgH="981360" progId="ACD.ChemSketch.20">
                  <p:embed/>
                  <p:pic>
                    <p:nvPicPr>
                      <p:cNvPr id="4104"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7600" y="3657600"/>
                        <a:ext cx="60325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5" name="Object 9"/>
          <p:cNvGraphicFramePr>
            <a:graphicFrameLocks noChangeAspect="1"/>
          </p:cNvGraphicFramePr>
          <p:nvPr/>
        </p:nvGraphicFramePr>
        <p:xfrm>
          <a:off x="7315200" y="3962400"/>
          <a:ext cx="590550" cy="1524000"/>
        </p:xfrm>
        <a:graphic>
          <a:graphicData uri="http://schemas.openxmlformats.org/presentationml/2006/ole">
            <mc:AlternateContent xmlns:mc="http://schemas.openxmlformats.org/markup-compatibility/2006">
              <mc:Choice xmlns:v="urn:schemas-microsoft-com:vml" Requires="v">
                <p:oleObj spid="_x0000_s1030" name="ChemSketch" r:id="rId11" imgW="289440" imgH="746640" progId="ACD.ChemSketch.20">
                  <p:embed/>
                </p:oleObj>
              </mc:Choice>
              <mc:Fallback>
                <p:oleObj name="ChemSketch" r:id="rId11" imgW="289440" imgH="746640" progId="ACD.ChemSketch.20">
                  <p:embed/>
                  <p:pic>
                    <p:nvPicPr>
                      <p:cNvPr id="4105"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3962400"/>
                        <a:ext cx="590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6" name="Text Box 10"/>
          <p:cNvSpPr txBox="1">
            <a:spLocks noChangeArrowheads="1"/>
          </p:cNvSpPr>
          <p:nvPr/>
        </p:nvSpPr>
        <p:spPr bwMode="auto">
          <a:xfrm>
            <a:off x="728663" y="2819400"/>
            <a:ext cx="1100137" cy="457200"/>
          </a:xfrm>
          <a:prstGeom prst="rect">
            <a:avLst/>
          </a:prstGeom>
          <a:noFill/>
          <a:ln w="9525">
            <a:noFill/>
            <a:miter lim="800000"/>
            <a:headEnd/>
            <a:tailEnd/>
          </a:ln>
          <a:effectLst/>
        </p:spPr>
        <p:txBody>
          <a:bodyPr wrap="none">
            <a:spAutoFit/>
          </a:bodyPr>
          <a:lstStyle/>
          <a:p>
            <a:r>
              <a:rPr lang="en-US">
                <a:solidFill>
                  <a:schemeClr val="tx1"/>
                </a:solidFill>
              </a:rPr>
              <a:t>Poodle</a:t>
            </a:r>
          </a:p>
        </p:txBody>
      </p:sp>
      <p:sp>
        <p:nvSpPr>
          <p:cNvPr id="4107" name="Text Box 11"/>
          <p:cNvSpPr txBox="1">
            <a:spLocks noChangeArrowheads="1"/>
          </p:cNvSpPr>
          <p:nvPr/>
        </p:nvSpPr>
        <p:spPr bwMode="auto">
          <a:xfrm>
            <a:off x="2373313" y="1570038"/>
            <a:ext cx="369887"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08" name="Text Box 12"/>
          <p:cNvSpPr txBox="1">
            <a:spLocks noChangeArrowheads="1"/>
          </p:cNvSpPr>
          <p:nvPr/>
        </p:nvSpPr>
        <p:spPr bwMode="auto">
          <a:xfrm>
            <a:off x="2362200" y="2819400"/>
            <a:ext cx="369888"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09" name="Text Box 13"/>
          <p:cNvSpPr txBox="1">
            <a:spLocks noChangeArrowheads="1"/>
          </p:cNvSpPr>
          <p:nvPr/>
        </p:nvSpPr>
        <p:spPr bwMode="auto">
          <a:xfrm>
            <a:off x="2819400" y="2819400"/>
            <a:ext cx="2347913" cy="457200"/>
          </a:xfrm>
          <a:prstGeom prst="rect">
            <a:avLst/>
          </a:prstGeom>
          <a:noFill/>
          <a:ln w="9525">
            <a:noFill/>
            <a:miter lim="800000"/>
            <a:headEnd/>
            <a:tailEnd/>
          </a:ln>
          <a:effectLst/>
        </p:spPr>
        <p:txBody>
          <a:bodyPr wrap="none">
            <a:spAutoFit/>
          </a:bodyPr>
          <a:lstStyle/>
          <a:p>
            <a:r>
              <a:rPr lang="en-US">
                <a:solidFill>
                  <a:schemeClr val="tx1"/>
                </a:solidFill>
              </a:rPr>
              <a:t>Cocker Spaniel</a:t>
            </a:r>
          </a:p>
        </p:txBody>
      </p:sp>
      <p:sp>
        <p:nvSpPr>
          <p:cNvPr id="4110" name="Text Box 14"/>
          <p:cNvSpPr txBox="1">
            <a:spLocks noChangeArrowheads="1"/>
          </p:cNvSpPr>
          <p:nvPr/>
        </p:nvSpPr>
        <p:spPr bwMode="auto">
          <a:xfrm>
            <a:off x="5546725" y="1570038"/>
            <a:ext cx="369888"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11" name="Text Box 15"/>
          <p:cNvSpPr txBox="1">
            <a:spLocks noChangeArrowheads="1"/>
          </p:cNvSpPr>
          <p:nvPr/>
        </p:nvSpPr>
        <p:spPr bwMode="auto">
          <a:xfrm>
            <a:off x="5562600" y="2819400"/>
            <a:ext cx="369888"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12" name="Text Box 16"/>
          <p:cNvSpPr txBox="1">
            <a:spLocks noChangeArrowheads="1"/>
          </p:cNvSpPr>
          <p:nvPr/>
        </p:nvSpPr>
        <p:spPr bwMode="auto">
          <a:xfrm>
            <a:off x="5715000" y="4495800"/>
            <a:ext cx="369888"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13" name="Text Box 17"/>
          <p:cNvSpPr txBox="1">
            <a:spLocks noChangeArrowheads="1"/>
          </p:cNvSpPr>
          <p:nvPr/>
        </p:nvSpPr>
        <p:spPr bwMode="auto">
          <a:xfrm>
            <a:off x="5715000" y="5943600"/>
            <a:ext cx="369888"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14" name="Text Box 18"/>
          <p:cNvSpPr txBox="1">
            <a:spLocks noChangeArrowheads="1"/>
          </p:cNvSpPr>
          <p:nvPr/>
        </p:nvSpPr>
        <p:spPr bwMode="auto">
          <a:xfrm>
            <a:off x="2373313" y="4267200"/>
            <a:ext cx="369887"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15" name="Text Box 19"/>
          <p:cNvSpPr txBox="1">
            <a:spLocks noChangeArrowheads="1"/>
          </p:cNvSpPr>
          <p:nvPr/>
        </p:nvSpPr>
        <p:spPr bwMode="auto">
          <a:xfrm>
            <a:off x="2362200" y="5943600"/>
            <a:ext cx="369888" cy="457200"/>
          </a:xfrm>
          <a:prstGeom prst="rect">
            <a:avLst/>
          </a:prstGeom>
          <a:noFill/>
          <a:ln w="9525">
            <a:noFill/>
            <a:miter lim="800000"/>
            <a:headEnd/>
            <a:tailEnd/>
          </a:ln>
          <a:effectLst/>
        </p:spPr>
        <p:txBody>
          <a:bodyPr wrap="none">
            <a:spAutoFit/>
          </a:bodyPr>
          <a:lstStyle/>
          <a:p>
            <a:r>
              <a:rPr lang="en-US">
                <a:solidFill>
                  <a:schemeClr val="tx1"/>
                </a:solidFill>
              </a:rPr>
              <a:t>+</a:t>
            </a:r>
          </a:p>
        </p:txBody>
      </p:sp>
      <p:sp>
        <p:nvSpPr>
          <p:cNvPr id="4116" name="Text Box 20"/>
          <p:cNvSpPr txBox="1">
            <a:spLocks noChangeArrowheads="1"/>
          </p:cNvSpPr>
          <p:nvPr/>
        </p:nvSpPr>
        <p:spPr bwMode="auto">
          <a:xfrm>
            <a:off x="457200" y="5943600"/>
            <a:ext cx="1433513" cy="457200"/>
          </a:xfrm>
          <a:prstGeom prst="rect">
            <a:avLst/>
          </a:prstGeom>
          <a:noFill/>
          <a:ln w="9525">
            <a:noFill/>
            <a:miter lim="800000"/>
            <a:headEnd/>
            <a:tailEnd/>
          </a:ln>
          <a:effectLst/>
        </p:spPr>
        <p:txBody>
          <a:bodyPr wrap="none">
            <a:spAutoFit/>
          </a:bodyPr>
          <a:lstStyle/>
          <a:p>
            <a:r>
              <a:rPr lang="en-US" i="1">
                <a:solidFill>
                  <a:schemeClr val="tx1"/>
                </a:solidFill>
              </a:rPr>
              <a:t>s</a:t>
            </a:r>
            <a:r>
              <a:rPr lang="en-US">
                <a:solidFill>
                  <a:schemeClr val="tx1"/>
                </a:solidFill>
              </a:rPr>
              <a:t> orbital</a:t>
            </a:r>
          </a:p>
        </p:txBody>
      </p:sp>
      <p:sp>
        <p:nvSpPr>
          <p:cNvPr id="4118" name="Text Box 22"/>
          <p:cNvSpPr txBox="1">
            <a:spLocks noChangeArrowheads="1"/>
          </p:cNvSpPr>
          <p:nvPr/>
        </p:nvSpPr>
        <p:spPr bwMode="auto">
          <a:xfrm>
            <a:off x="3276600" y="5943600"/>
            <a:ext cx="1462260" cy="461665"/>
          </a:xfrm>
          <a:prstGeom prst="rect">
            <a:avLst/>
          </a:prstGeom>
          <a:noFill/>
          <a:ln w="9525">
            <a:noFill/>
            <a:miter lim="800000"/>
            <a:headEnd/>
            <a:tailEnd/>
          </a:ln>
          <a:effectLst/>
        </p:spPr>
        <p:txBody>
          <a:bodyPr wrap="none">
            <a:spAutoFit/>
          </a:bodyPr>
          <a:lstStyle/>
          <a:p>
            <a:r>
              <a:rPr lang="en-US" i="1">
                <a:solidFill>
                  <a:schemeClr val="tx1"/>
                </a:solidFill>
              </a:rPr>
              <a:t>p</a:t>
            </a:r>
            <a:r>
              <a:rPr lang="en-US">
                <a:solidFill>
                  <a:schemeClr val="tx1"/>
                </a:solidFill>
              </a:rPr>
              <a:t> orbital</a:t>
            </a:r>
          </a:p>
        </p:txBody>
      </p:sp>
      <p:sp>
        <p:nvSpPr>
          <p:cNvPr id="4120" name="Line 24"/>
          <p:cNvSpPr>
            <a:spLocks noChangeShapeType="1"/>
          </p:cNvSpPr>
          <p:nvPr/>
        </p:nvSpPr>
        <p:spPr bwMode="auto">
          <a:xfrm>
            <a:off x="381000" y="3352800"/>
            <a:ext cx="8382000" cy="0"/>
          </a:xfrm>
          <a:prstGeom prst="line">
            <a:avLst/>
          </a:prstGeom>
          <a:noFill/>
          <a:ln w="57150" cmpd="thickThin">
            <a:solidFill>
              <a:srgbClr val="C00000"/>
            </a:solidFill>
            <a:round/>
            <a:headEnd/>
            <a:tailEnd/>
          </a:ln>
          <a:effectLst/>
        </p:spPr>
        <p:txBody>
          <a:bodyPr/>
          <a:lstStyle/>
          <a:p>
            <a:endParaRPr lang="en-US">
              <a:solidFill>
                <a:schemeClr val="tx1"/>
              </a:solidFill>
            </a:endParaRPr>
          </a:p>
        </p:txBody>
      </p:sp>
      <p:sp>
        <p:nvSpPr>
          <p:cNvPr id="4121" name="Text Box 25"/>
          <p:cNvSpPr txBox="1">
            <a:spLocks noChangeArrowheads="1"/>
          </p:cNvSpPr>
          <p:nvPr/>
        </p:nvSpPr>
        <p:spPr bwMode="auto">
          <a:xfrm>
            <a:off x="6643688" y="2865438"/>
            <a:ext cx="1509712" cy="457200"/>
          </a:xfrm>
          <a:prstGeom prst="rect">
            <a:avLst/>
          </a:prstGeom>
          <a:noFill/>
          <a:ln w="9525">
            <a:noFill/>
            <a:miter lim="800000"/>
            <a:headEnd/>
            <a:tailEnd/>
          </a:ln>
          <a:effectLst/>
        </p:spPr>
        <p:txBody>
          <a:bodyPr wrap="none">
            <a:spAutoFit/>
          </a:bodyPr>
          <a:lstStyle/>
          <a:p>
            <a:r>
              <a:rPr lang="en-US">
                <a:solidFill>
                  <a:schemeClr val="tx1"/>
                </a:solidFill>
              </a:rPr>
              <a:t>Cockapoo</a:t>
            </a:r>
          </a:p>
        </p:txBody>
      </p:sp>
      <p:sp>
        <p:nvSpPr>
          <p:cNvPr id="4122" name="Text Box 26"/>
          <p:cNvSpPr txBox="1">
            <a:spLocks noChangeArrowheads="1"/>
          </p:cNvSpPr>
          <p:nvPr/>
        </p:nvSpPr>
        <p:spPr bwMode="auto">
          <a:xfrm>
            <a:off x="6842125" y="5913438"/>
            <a:ext cx="1597025" cy="457200"/>
          </a:xfrm>
          <a:prstGeom prst="rect">
            <a:avLst/>
          </a:prstGeom>
          <a:noFill/>
          <a:ln w="9525">
            <a:noFill/>
            <a:miter lim="800000"/>
            <a:headEnd/>
            <a:tailEnd/>
          </a:ln>
          <a:effectLst/>
        </p:spPr>
        <p:txBody>
          <a:bodyPr wrap="none">
            <a:spAutoFit/>
          </a:bodyPr>
          <a:lstStyle/>
          <a:p>
            <a:r>
              <a:rPr lang="en-US" i="1">
                <a:solidFill>
                  <a:schemeClr val="tx1"/>
                </a:solidFill>
              </a:rPr>
              <a:t>sp</a:t>
            </a:r>
            <a:r>
              <a:rPr lang="en-US">
                <a:solidFill>
                  <a:schemeClr val="tx1"/>
                </a:solidFill>
              </a:rPr>
              <a:t> orbital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106"/>
                                        </p:tgtEl>
                                        <p:attrNameLst>
                                          <p:attrName>style.visibility</p:attrName>
                                        </p:attrNameLst>
                                      </p:cBhvr>
                                      <p:to>
                                        <p:strVal val="visible"/>
                                      </p:to>
                                    </p:set>
                                    <p:animEffect transition="in" filter="blinds(horizontal)">
                                      <p:cBhvr>
                                        <p:cTn id="10" dur="500"/>
                                        <p:tgtEl>
                                          <p:spTgt spid="4106"/>
                                        </p:tgtEl>
                                      </p:cBhvr>
                                    </p:animEffect>
                                  </p:childTnLst>
                                </p:cTn>
                              </p:par>
                            </p:childTnLst>
                          </p:cTn>
                        </p:par>
                        <p:par>
                          <p:cTn id="11" fill="hold">
                            <p:stCondLst>
                              <p:cond delay="500"/>
                            </p:stCondLst>
                            <p:childTnLst>
                              <p:par>
                                <p:cTn id="12" presetID="3" presetClass="entr" presetSubtype="10" fill="hold" grpId="0" nodeType="afterEffect">
                                  <p:stCondLst>
                                    <p:cond delay="500"/>
                                  </p:stCondLst>
                                  <p:childTnLst>
                                    <p:set>
                                      <p:cBhvr>
                                        <p:cTn id="13" dur="1" fill="hold">
                                          <p:stCondLst>
                                            <p:cond delay="0"/>
                                          </p:stCondLst>
                                        </p:cTn>
                                        <p:tgtEl>
                                          <p:spTgt spid="4107"/>
                                        </p:tgtEl>
                                        <p:attrNameLst>
                                          <p:attrName>style.visibility</p:attrName>
                                        </p:attrNameLst>
                                      </p:cBhvr>
                                      <p:to>
                                        <p:strVal val="visible"/>
                                      </p:to>
                                    </p:set>
                                    <p:animEffect transition="in" filter="blinds(horizontal)">
                                      <p:cBhvr>
                                        <p:cTn id="14" dur="500"/>
                                        <p:tgtEl>
                                          <p:spTgt spid="4107"/>
                                        </p:tgtEl>
                                      </p:cBhvr>
                                    </p:animEffect>
                                  </p:childTnLst>
                                </p:cTn>
                              </p:par>
                              <p:par>
                                <p:cTn id="15" presetID="3" presetClass="entr" presetSubtype="10" fill="hold" grpId="0" nodeType="withEffect">
                                  <p:stCondLst>
                                    <p:cond delay="500"/>
                                  </p:stCondLst>
                                  <p:childTnLst>
                                    <p:set>
                                      <p:cBhvr>
                                        <p:cTn id="16" dur="1" fill="hold">
                                          <p:stCondLst>
                                            <p:cond delay="0"/>
                                          </p:stCondLst>
                                        </p:cTn>
                                        <p:tgtEl>
                                          <p:spTgt spid="4108"/>
                                        </p:tgtEl>
                                        <p:attrNameLst>
                                          <p:attrName>style.visibility</p:attrName>
                                        </p:attrNameLst>
                                      </p:cBhvr>
                                      <p:to>
                                        <p:strVal val="visible"/>
                                      </p:to>
                                    </p:set>
                                    <p:animEffect transition="in" filter="blinds(horizontal)">
                                      <p:cBhvr>
                                        <p:cTn id="17" dur="500"/>
                                        <p:tgtEl>
                                          <p:spTgt spid="4108"/>
                                        </p:tgtEl>
                                      </p:cBhvr>
                                    </p:animEffect>
                                  </p:childTnLst>
                                </p:cTn>
                              </p:par>
                            </p:childTnLst>
                          </p:cTn>
                        </p:par>
                        <p:par>
                          <p:cTn id="18" fill="hold">
                            <p:stCondLst>
                              <p:cond delay="1500"/>
                            </p:stCondLst>
                            <p:childTnLst>
                              <p:par>
                                <p:cTn id="19" presetID="3" presetClass="entr" presetSubtype="10" fill="hold" nodeType="afterEffect">
                                  <p:stCondLst>
                                    <p:cond delay="500"/>
                                  </p:stCondLst>
                                  <p:childTnLst>
                                    <p:set>
                                      <p:cBhvr>
                                        <p:cTn id="20" dur="1" fill="hold">
                                          <p:stCondLst>
                                            <p:cond delay="0"/>
                                          </p:stCondLst>
                                        </p:cTn>
                                        <p:tgtEl>
                                          <p:spTgt spid="4101"/>
                                        </p:tgtEl>
                                        <p:attrNameLst>
                                          <p:attrName>style.visibility</p:attrName>
                                        </p:attrNameLst>
                                      </p:cBhvr>
                                      <p:to>
                                        <p:strVal val="visible"/>
                                      </p:to>
                                    </p:set>
                                    <p:animEffect transition="in" filter="blinds(horizontal)">
                                      <p:cBhvr>
                                        <p:cTn id="21" dur="500"/>
                                        <p:tgtEl>
                                          <p:spTgt spid="4101"/>
                                        </p:tgtEl>
                                      </p:cBhvr>
                                    </p:animEffect>
                                  </p:childTnLst>
                                </p:cTn>
                              </p:par>
                              <p:par>
                                <p:cTn id="22" presetID="3" presetClass="entr" presetSubtype="10" fill="hold" grpId="0" nodeType="withEffect">
                                  <p:stCondLst>
                                    <p:cond delay="500"/>
                                  </p:stCondLst>
                                  <p:childTnLst>
                                    <p:set>
                                      <p:cBhvr>
                                        <p:cTn id="23" dur="1" fill="hold">
                                          <p:stCondLst>
                                            <p:cond delay="0"/>
                                          </p:stCondLst>
                                        </p:cTn>
                                        <p:tgtEl>
                                          <p:spTgt spid="4109"/>
                                        </p:tgtEl>
                                        <p:attrNameLst>
                                          <p:attrName>style.visibility</p:attrName>
                                        </p:attrNameLst>
                                      </p:cBhvr>
                                      <p:to>
                                        <p:strVal val="visible"/>
                                      </p:to>
                                    </p:set>
                                    <p:animEffect transition="in" filter="blinds(horizontal)">
                                      <p:cBhvr>
                                        <p:cTn id="24" dur="500"/>
                                        <p:tgtEl>
                                          <p:spTgt spid="4109"/>
                                        </p:tgtEl>
                                      </p:cBhvr>
                                    </p:animEffect>
                                  </p:childTnLst>
                                </p:cTn>
                              </p:par>
                            </p:childTnLst>
                          </p:cTn>
                        </p:par>
                        <p:par>
                          <p:cTn id="25" fill="hold">
                            <p:stCondLst>
                              <p:cond delay="2500"/>
                            </p:stCondLst>
                            <p:childTnLst>
                              <p:par>
                                <p:cTn id="26" presetID="3" presetClass="entr" presetSubtype="10" fill="hold" grpId="0" nodeType="afterEffect">
                                  <p:stCondLst>
                                    <p:cond delay="500"/>
                                  </p:stCondLst>
                                  <p:childTnLst>
                                    <p:set>
                                      <p:cBhvr>
                                        <p:cTn id="27" dur="1" fill="hold">
                                          <p:stCondLst>
                                            <p:cond delay="0"/>
                                          </p:stCondLst>
                                        </p:cTn>
                                        <p:tgtEl>
                                          <p:spTgt spid="4110"/>
                                        </p:tgtEl>
                                        <p:attrNameLst>
                                          <p:attrName>style.visibility</p:attrName>
                                        </p:attrNameLst>
                                      </p:cBhvr>
                                      <p:to>
                                        <p:strVal val="visible"/>
                                      </p:to>
                                    </p:set>
                                    <p:animEffect transition="in" filter="blinds(horizontal)">
                                      <p:cBhvr>
                                        <p:cTn id="28" dur="500"/>
                                        <p:tgtEl>
                                          <p:spTgt spid="4110"/>
                                        </p:tgtEl>
                                      </p:cBhvr>
                                    </p:animEffect>
                                  </p:childTnLst>
                                </p:cTn>
                              </p:par>
                              <p:par>
                                <p:cTn id="29" presetID="3" presetClass="entr" presetSubtype="10" fill="hold" grpId="0" nodeType="withEffect">
                                  <p:stCondLst>
                                    <p:cond delay="500"/>
                                  </p:stCondLst>
                                  <p:childTnLst>
                                    <p:set>
                                      <p:cBhvr>
                                        <p:cTn id="30" dur="1" fill="hold">
                                          <p:stCondLst>
                                            <p:cond delay="0"/>
                                          </p:stCondLst>
                                        </p:cTn>
                                        <p:tgtEl>
                                          <p:spTgt spid="4111"/>
                                        </p:tgtEl>
                                        <p:attrNameLst>
                                          <p:attrName>style.visibility</p:attrName>
                                        </p:attrNameLst>
                                      </p:cBhvr>
                                      <p:to>
                                        <p:strVal val="visible"/>
                                      </p:to>
                                    </p:set>
                                    <p:animEffect transition="in" filter="blinds(horizontal)">
                                      <p:cBhvr>
                                        <p:cTn id="31" dur="500"/>
                                        <p:tgtEl>
                                          <p:spTgt spid="4111"/>
                                        </p:tgtEl>
                                      </p:cBhvr>
                                    </p:animEffect>
                                  </p:childTnLst>
                                </p:cTn>
                              </p:par>
                            </p:childTnLst>
                          </p:cTn>
                        </p:par>
                        <p:par>
                          <p:cTn id="32" fill="hold">
                            <p:stCondLst>
                              <p:cond delay="3500"/>
                            </p:stCondLst>
                            <p:childTnLst>
                              <p:par>
                                <p:cTn id="33" presetID="3" presetClass="entr" presetSubtype="10" fill="hold" nodeType="afterEffect">
                                  <p:stCondLst>
                                    <p:cond delay="500"/>
                                  </p:stCondLst>
                                  <p:childTnLst>
                                    <p:set>
                                      <p:cBhvr>
                                        <p:cTn id="34" dur="1" fill="hold">
                                          <p:stCondLst>
                                            <p:cond delay="0"/>
                                          </p:stCondLst>
                                        </p:cTn>
                                        <p:tgtEl>
                                          <p:spTgt spid="4102"/>
                                        </p:tgtEl>
                                        <p:attrNameLst>
                                          <p:attrName>style.visibility</p:attrName>
                                        </p:attrNameLst>
                                      </p:cBhvr>
                                      <p:to>
                                        <p:strVal val="visible"/>
                                      </p:to>
                                    </p:set>
                                    <p:animEffect transition="in" filter="blinds(horizontal)">
                                      <p:cBhvr>
                                        <p:cTn id="35" dur="500"/>
                                        <p:tgtEl>
                                          <p:spTgt spid="4102"/>
                                        </p:tgtEl>
                                      </p:cBhvr>
                                    </p:animEffect>
                                  </p:childTnLst>
                                </p:cTn>
                              </p:par>
                              <p:par>
                                <p:cTn id="36" presetID="3" presetClass="entr" presetSubtype="10" fill="hold" grpId="0" nodeType="withEffect">
                                  <p:stCondLst>
                                    <p:cond delay="500"/>
                                  </p:stCondLst>
                                  <p:childTnLst>
                                    <p:set>
                                      <p:cBhvr>
                                        <p:cTn id="37" dur="1" fill="hold">
                                          <p:stCondLst>
                                            <p:cond delay="0"/>
                                          </p:stCondLst>
                                        </p:cTn>
                                        <p:tgtEl>
                                          <p:spTgt spid="4121"/>
                                        </p:tgtEl>
                                        <p:attrNameLst>
                                          <p:attrName>style.visibility</p:attrName>
                                        </p:attrNameLst>
                                      </p:cBhvr>
                                      <p:to>
                                        <p:strVal val="visible"/>
                                      </p:to>
                                    </p:set>
                                    <p:animEffect transition="in" filter="blinds(horizontal)">
                                      <p:cBhvr>
                                        <p:cTn id="38" dur="500"/>
                                        <p:tgtEl>
                                          <p:spTgt spid="4121"/>
                                        </p:tgtEl>
                                      </p:cBhvr>
                                    </p:animEffect>
                                  </p:childTnLst>
                                </p:cTn>
                              </p:par>
                            </p:childTnLst>
                          </p:cTn>
                        </p:par>
                        <p:par>
                          <p:cTn id="39" fill="hold">
                            <p:stCondLst>
                              <p:cond delay="4500"/>
                            </p:stCondLst>
                            <p:childTnLst>
                              <p:par>
                                <p:cTn id="40" presetID="3" presetClass="entr" presetSubtype="10" fill="hold" grpId="0" nodeType="afterEffect">
                                  <p:stCondLst>
                                    <p:cond delay="500"/>
                                  </p:stCondLst>
                                  <p:childTnLst>
                                    <p:set>
                                      <p:cBhvr>
                                        <p:cTn id="41" dur="1" fill="hold">
                                          <p:stCondLst>
                                            <p:cond delay="0"/>
                                          </p:stCondLst>
                                        </p:cTn>
                                        <p:tgtEl>
                                          <p:spTgt spid="4120"/>
                                        </p:tgtEl>
                                        <p:attrNameLst>
                                          <p:attrName>style.visibility</p:attrName>
                                        </p:attrNameLst>
                                      </p:cBhvr>
                                      <p:to>
                                        <p:strVal val="visible"/>
                                      </p:to>
                                    </p:set>
                                    <p:animEffect transition="in" filter="blinds(horizontal)">
                                      <p:cBhvr>
                                        <p:cTn id="42" dur="500"/>
                                        <p:tgtEl>
                                          <p:spTgt spid="41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103"/>
                                        </p:tgtEl>
                                        <p:attrNameLst>
                                          <p:attrName>style.visibility</p:attrName>
                                        </p:attrNameLst>
                                      </p:cBhvr>
                                      <p:to>
                                        <p:strVal val="visible"/>
                                      </p:to>
                                    </p:set>
                                    <p:animEffect transition="in" filter="blinds(horizontal)">
                                      <p:cBhvr>
                                        <p:cTn id="47" dur="500"/>
                                        <p:tgtEl>
                                          <p:spTgt spid="4103"/>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4116"/>
                                        </p:tgtEl>
                                        <p:attrNameLst>
                                          <p:attrName>style.visibility</p:attrName>
                                        </p:attrNameLst>
                                      </p:cBhvr>
                                      <p:to>
                                        <p:strVal val="visible"/>
                                      </p:to>
                                    </p:set>
                                    <p:animEffect transition="in" filter="blinds(horizontal)">
                                      <p:cBhvr>
                                        <p:cTn id="50" dur="500"/>
                                        <p:tgtEl>
                                          <p:spTgt spid="4116"/>
                                        </p:tgtEl>
                                      </p:cBhvr>
                                    </p:animEffect>
                                  </p:childTnLst>
                                </p:cTn>
                              </p:par>
                            </p:childTnLst>
                          </p:cTn>
                        </p:par>
                        <p:par>
                          <p:cTn id="51" fill="hold">
                            <p:stCondLst>
                              <p:cond delay="500"/>
                            </p:stCondLst>
                            <p:childTnLst>
                              <p:par>
                                <p:cTn id="52" presetID="3" presetClass="entr" presetSubtype="10" fill="hold" grpId="0" nodeType="afterEffect">
                                  <p:stCondLst>
                                    <p:cond delay="500"/>
                                  </p:stCondLst>
                                  <p:childTnLst>
                                    <p:set>
                                      <p:cBhvr>
                                        <p:cTn id="53" dur="1" fill="hold">
                                          <p:stCondLst>
                                            <p:cond delay="0"/>
                                          </p:stCondLst>
                                        </p:cTn>
                                        <p:tgtEl>
                                          <p:spTgt spid="4114"/>
                                        </p:tgtEl>
                                        <p:attrNameLst>
                                          <p:attrName>style.visibility</p:attrName>
                                        </p:attrNameLst>
                                      </p:cBhvr>
                                      <p:to>
                                        <p:strVal val="visible"/>
                                      </p:to>
                                    </p:set>
                                    <p:animEffect transition="in" filter="blinds(horizontal)">
                                      <p:cBhvr>
                                        <p:cTn id="54" dur="500"/>
                                        <p:tgtEl>
                                          <p:spTgt spid="4114"/>
                                        </p:tgtEl>
                                      </p:cBhvr>
                                    </p:animEffect>
                                  </p:childTnLst>
                                </p:cTn>
                              </p:par>
                              <p:par>
                                <p:cTn id="55" presetID="3" presetClass="entr" presetSubtype="10" fill="hold" grpId="0" nodeType="withEffect">
                                  <p:stCondLst>
                                    <p:cond delay="500"/>
                                  </p:stCondLst>
                                  <p:childTnLst>
                                    <p:set>
                                      <p:cBhvr>
                                        <p:cTn id="56" dur="1" fill="hold">
                                          <p:stCondLst>
                                            <p:cond delay="0"/>
                                          </p:stCondLst>
                                        </p:cTn>
                                        <p:tgtEl>
                                          <p:spTgt spid="4115"/>
                                        </p:tgtEl>
                                        <p:attrNameLst>
                                          <p:attrName>style.visibility</p:attrName>
                                        </p:attrNameLst>
                                      </p:cBhvr>
                                      <p:to>
                                        <p:strVal val="visible"/>
                                      </p:to>
                                    </p:set>
                                    <p:animEffect transition="in" filter="blinds(horizontal)">
                                      <p:cBhvr>
                                        <p:cTn id="57" dur="500"/>
                                        <p:tgtEl>
                                          <p:spTgt spid="4115"/>
                                        </p:tgtEl>
                                      </p:cBhvr>
                                    </p:animEffect>
                                  </p:childTnLst>
                                </p:cTn>
                              </p:par>
                            </p:childTnLst>
                          </p:cTn>
                        </p:par>
                        <p:par>
                          <p:cTn id="58" fill="hold">
                            <p:stCondLst>
                              <p:cond delay="1500"/>
                            </p:stCondLst>
                            <p:childTnLst>
                              <p:par>
                                <p:cTn id="59" presetID="3" presetClass="entr" presetSubtype="10" fill="hold" nodeType="afterEffect">
                                  <p:stCondLst>
                                    <p:cond delay="500"/>
                                  </p:stCondLst>
                                  <p:childTnLst>
                                    <p:set>
                                      <p:cBhvr>
                                        <p:cTn id="60" dur="1" fill="hold">
                                          <p:stCondLst>
                                            <p:cond delay="0"/>
                                          </p:stCondLst>
                                        </p:cTn>
                                        <p:tgtEl>
                                          <p:spTgt spid="4104"/>
                                        </p:tgtEl>
                                        <p:attrNameLst>
                                          <p:attrName>style.visibility</p:attrName>
                                        </p:attrNameLst>
                                      </p:cBhvr>
                                      <p:to>
                                        <p:strVal val="visible"/>
                                      </p:to>
                                    </p:set>
                                    <p:animEffect transition="in" filter="blinds(horizontal)">
                                      <p:cBhvr>
                                        <p:cTn id="61" dur="500"/>
                                        <p:tgtEl>
                                          <p:spTgt spid="4104"/>
                                        </p:tgtEl>
                                      </p:cBhvr>
                                    </p:animEffect>
                                  </p:childTnLst>
                                </p:cTn>
                              </p:par>
                              <p:par>
                                <p:cTn id="62" presetID="3" presetClass="entr" presetSubtype="10" fill="hold" grpId="0" nodeType="withEffect">
                                  <p:stCondLst>
                                    <p:cond delay="500"/>
                                  </p:stCondLst>
                                  <p:childTnLst>
                                    <p:set>
                                      <p:cBhvr>
                                        <p:cTn id="63" dur="1" fill="hold">
                                          <p:stCondLst>
                                            <p:cond delay="0"/>
                                          </p:stCondLst>
                                        </p:cTn>
                                        <p:tgtEl>
                                          <p:spTgt spid="4118"/>
                                        </p:tgtEl>
                                        <p:attrNameLst>
                                          <p:attrName>style.visibility</p:attrName>
                                        </p:attrNameLst>
                                      </p:cBhvr>
                                      <p:to>
                                        <p:strVal val="visible"/>
                                      </p:to>
                                    </p:set>
                                    <p:animEffect transition="in" filter="blinds(horizontal)">
                                      <p:cBhvr>
                                        <p:cTn id="64" dur="500"/>
                                        <p:tgtEl>
                                          <p:spTgt spid="4118"/>
                                        </p:tgtEl>
                                      </p:cBhvr>
                                    </p:animEffect>
                                  </p:childTnLst>
                                </p:cTn>
                              </p:par>
                            </p:childTnLst>
                          </p:cTn>
                        </p:par>
                        <p:par>
                          <p:cTn id="65" fill="hold">
                            <p:stCondLst>
                              <p:cond delay="2500"/>
                            </p:stCondLst>
                            <p:childTnLst>
                              <p:par>
                                <p:cTn id="66" presetID="3" presetClass="entr" presetSubtype="10" fill="hold" grpId="0" nodeType="afterEffect">
                                  <p:stCondLst>
                                    <p:cond delay="500"/>
                                  </p:stCondLst>
                                  <p:childTnLst>
                                    <p:set>
                                      <p:cBhvr>
                                        <p:cTn id="67" dur="1" fill="hold">
                                          <p:stCondLst>
                                            <p:cond delay="0"/>
                                          </p:stCondLst>
                                        </p:cTn>
                                        <p:tgtEl>
                                          <p:spTgt spid="4112"/>
                                        </p:tgtEl>
                                        <p:attrNameLst>
                                          <p:attrName>style.visibility</p:attrName>
                                        </p:attrNameLst>
                                      </p:cBhvr>
                                      <p:to>
                                        <p:strVal val="visible"/>
                                      </p:to>
                                    </p:set>
                                    <p:animEffect transition="in" filter="blinds(horizontal)">
                                      <p:cBhvr>
                                        <p:cTn id="68" dur="500"/>
                                        <p:tgtEl>
                                          <p:spTgt spid="4112"/>
                                        </p:tgtEl>
                                      </p:cBhvr>
                                    </p:animEffect>
                                  </p:childTnLst>
                                </p:cTn>
                              </p:par>
                              <p:par>
                                <p:cTn id="69" presetID="3" presetClass="entr" presetSubtype="10" fill="hold" grpId="0" nodeType="withEffect">
                                  <p:stCondLst>
                                    <p:cond delay="500"/>
                                  </p:stCondLst>
                                  <p:childTnLst>
                                    <p:set>
                                      <p:cBhvr>
                                        <p:cTn id="70" dur="1" fill="hold">
                                          <p:stCondLst>
                                            <p:cond delay="0"/>
                                          </p:stCondLst>
                                        </p:cTn>
                                        <p:tgtEl>
                                          <p:spTgt spid="4113"/>
                                        </p:tgtEl>
                                        <p:attrNameLst>
                                          <p:attrName>style.visibility</p:attrName>
                                        </p:attrNameLst>
                                      </p:cBhvr>
                                      <p:to>
                                        <p:strVal val="visible"/>
                                      </p:to>
                                    </p:set>
                                    <p:animEffect transition="in" filter="blinds(horizontal)">
                                      <p:cBhvr>
                                        <p:cTn id="71" dur="500"/>
                                        <p:tgtEl>
                                          <p:spTgt spid="4113"/>
                                        </p:tgtEl>
                                      </p:cBhvr>
                                    </p:animEffect>
                                  </p:childTnLst>
                                </p:cTn>
                              </p:par>
                            </p:childTnLst>
                          </p:cTn>
                        </p:par>
                        <p:par>
                          <p:cTn id="72" fill="hold">
                            <p:stCondLst>
                              <p:cond delay="3500"/>
                            </p:stCondLst>
                            <p:childTnLst>
                              <p:par>
                                <p:cTn id="73" presetID="3" presetClass="entr" presetSubtype="10" fill="hold" nodeType="afterEffect">
                                  <p:stCondLst>
                                    <p:cond delay="500"/>
                                  </p:stCondLst>
                                  <p:childTnLst>
                                    <p:set>
                                      <p:cBhvr>
                                        <p:cTn id="74" dur="1" fill="hold">
                                          <p:stCondLst>
                                            <p:cond delay="0"/>
                                          </p:stCondLst>
                                        </p:cTn>
                                        <p:tgtEl>
                                          <p:spTgt spid="4105"/>
                                        </p:tgtEl>
                                        <p:attrNameLst>
                                          <p:attrName>style.visibility</p:attrName>
                                        </p:attrNameLst>
                                      </p:cBhvr>
                                      <p:to>
                                        <p:strVal val="visible"/>
                                      </p:to>
                                    </p:set>
                                    <p:animEffect transition="in" filter="blinds(horizontal)">
                                      <p:cBhvr>
                                        <p:cTn id="75" dur="500"/>
                                        <p:tgtEl>
                                          <p:spTgt spid="4105"/>
                                        </p:tgtEl>
                                      </p:cBhvr>
                                    </p:animEffect>
                                  </p:childTnLst>
                                </p:cTn>
                              </p:par>
                              <p:par>
                                <p:cTn id="76" presetID="3" presetClass="entr" presetSubtype="10" fill="hold" grpId="0" nodeType="withEffect">
                                  <p:stCondLst>
                                    <p:cond delay="500"/>
                                  </p:stCondLst>
                                  <p:childTnLst>
                                    <p:set>
                                      <p:cBhvr>
                                        <p:cTn id="77" dur="1" fill="hold">
                                          <p:stCondLst>
                                            <p:cond delay="0"/>
                                          </p:stCondLst>
                                        </p:cTn>
                                        <p:tgtEl>
                                          <p:spTgt spid="4122"/>
                                        </p:tgtEl>
                                        <p:attrNameLst>
                                          <p:attrName>style.visibility</p:attrName>
                                        </p:attrNameLst>
                                      </p:cBhvr>
                                      <p:to>
                                        <p:strVal val="visible"/>
                                      </p:to>
                                    </p:set>
                                    <p:animEffect transition="in" filter="blinds(horizontal)">
                                      <p:cBhvr>
                                        <p:cTn id="78" dur="500"/>
                                        <p:tgtEl>
                                          <p:spTgt spid="4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p:bldP spid="4107" grpId="0"/>
      <p:bldP spid="4108" grpId="0"/>
      <p:bldP spid="4109" grpId="0"/>
      <p:bldP spid="4110" grpId="0"/>
      <p:bldP spid="4111" grpId="0"/>
      <p:bldP spid="4112" grpId="0"/>
      <p:bldP spid="4113" grpId="0"/>
      <p:bldP spid="4114" grpId="0"/>
      <p:bldP spid="4115" grpId="0"/>
      <p:bldP spid="4116" grpId="0"/>
      <p:bldP spid="4118" grpId="0"/>
      <p:bldP spid="4120" grpId="0" animBg="1"/>
      <p:bldP spid="4121" grpId="0"/>
      <p:bldP spid="412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3400" y="427038"/>
            <a:ext cx="4343400" cy="457200"/>
          </a:xfrm>
          <a:prstGeom prst="rect">
            <a:avLst/>
          </a:prstGeom>
          <a:noFill/>
          <a:ln w="9525">
            <a:noFill/>
            <a:miter lim="800000"/>
            <a:headEnd/>
            <a:tailEnd/>
          </a:ln>
          <a:effectLst/>
        </p:spPr>
        <p:txBody>
          <a:bodyPr>
            <a:spAutoFit/>
          </a:bodyPr>
          <a:lstStyle/>
          <a:p>
            <a:r>
              <a:rPr lang="en-US" dirty="0">
                <a:solidFill>
                  <a:schemeClr val="tx1"/>
                </a:solidFill>
              </a:rPr>
              <a:t>The simple answer is, “</a:t>
            </a:r>
            <a:r>
              <a:rPr lang="en-US" dirty="0">
                <a:solidFill>
                  <a:srgbClr val="FF3300"/>
                </a:solidFill>
              </a:rPr>
              <a:t>No</a:t>
            </a:r>
            <a:r>
              <a:rPr lang="en-US" dirty="0">
                <a:solidFill>
                  <a:schemeClr val="tx1"/>
                </a:solidFill>
              </a:rPr>
              <a:t>”.</a:t>
            </a:r>
            <a:r>
              <a:rPr lang="en-US" dirty="0"/>
              <a:t> </a:t>
            </a:r>
          </a:p>
        </p:txBody>
      </p:sp>
      <p:sp>
        <p:nvSpPr>
          <p:cNvPr id="13316" name="Text Box 4"/>
          <p:cNvSpPr txBox="1">
            <a:spLocks noChangeArrowheads="1"/>
          </p:cNvSpPr>
          <p:nvPr/>
        </p:nvSpPr>
        <p:spPr bwMode="auto">
          <a:xfrm>
            <a:off x="533400" y="3581400"/>
            <a:ext cx="4017962" cy="1200329"/>
          </a:xfrm>
          <a:prstGeom prst="rect">
            <a:avLst/>
          </a:prstGeom>
          <a:noFill/>
          <a:ln w="9525">
            <a:noFill/>
            <a:miter lim="800000"/>
            <a:headEnd/>
            <a:tailEnd/>
          </a:ln>
          <a:effectLst/>
        </p:spPr>
        <p:txBody>
          <a:bodyPr wrap="square">
            <a:spAutoFit/>
          </a:bodyPr>
          <a:lstStyle/>
          <a:p>
            <a:r>
              <a:rPr lang="en-US" dirty="0">
                <a:solidFill>
                  <a:schemeClr val="tx1"/>
                </a:solidFill>
              </a:rPr>
              <a:t>Chemists have proposed an explanation – they call it </a:t>
            </a:r>
            <a:r>
              <a:rPr lang="en-US" dirty="0">
                <a:solidFill>
                  <a:srgbClr val="C00000"/>
                </a:solidFill>
              </a:rPr>
              <a:t>Hybridization</a:t>
            </a:r>
            <a:r>
              <a:rPr lang="en-US" dirty="0"/>
              <a:t>.</a:t>
            </a:r>
          </a:p>
        </p:txBody>
      </p:sp>
      <p:sp>
        <p:nvSpPr>
          <p:cNvPr id="13317" name="Text Box 5"/>
          <p:cNvSpPr txBox="1">
            <a:spLocks noChangeArrowheads="1"/>
          </p:cNvSpPr>
          <p:nvPr/>
        </p:nvSpPr>
        <p:spPr bwMode="auto">
          <a:xfrm>
            <a:off x="457200" y="5105400"/>
            <a:ext cx="8381999" cy="1200329"/>
          </a:xfrm>
          <a:prstGeom prst="rect">
            <a:avLst/>
          </a:prstGeom>
          <a:noFill/>
          <a:ln w="9525">
            <a:noFill/>
            <a:miter lim="800000"/>
            <a:headEnd/>
            <a:tailEnd/>
          </a:ln>
          <a:effectLst/>
        </p:spPr>
        <p:txBody>
          <a:bodyPr wrap="square">
            <a:spAutoFit/>
          </a:bodyPr>
          <a:lstStyle/>
          <a:p>
            <a:r>
              <a:rPr lang="en-US" u="sng" dirty="0">
                <a:solidFill>
                  <a:srgbClr val="C00000"/>
                </a:solidFill>
              </a:rPr>
              <a:t>Hybridization</a:t>
            </a:r>
            <a:r>
              <a:rPr lang="en-US" dirty="0"/>
              <a:t> </a:t>
            </a:r>
            <a:r>
              <a:rPr lang="en-US" dirty="0">
                <a:solidFill>
                  <a:schemeClr val="tx1"/>
                </a:solidFill>
              </a:rPr>
              <a:t>is the combining of two or more </a:t>
            </a:r>
            <a:r>
              <a:rPr lang="en-US" dirty="0" err="1">
                <a:solidFill>
                  <a:schemeClr val="tx1"/>
                </a:solidFill>
              </a:rPr>
              <a:t>orbitals</a:t>
            </a:r>
            <a:r>
              <a:rPr lang="en-US" dirty="0">
                <a:solidFill>
                  <a:schemeClr val="tx1"/>
                </a:solidFill>
              </a:rPr>
              <a:t> of nearly equal energy within the same atom into </a:t>
            </a:r>
            <a:r>
              <a:rPr lang="en-US" dirty="0" err="1">
                <a:solidFill>
                  <a:schemeClr val="tx1"/>
                </a:solidFill>
              </a:rPr>
              <a:t>orbitals</a:t>
            </a:r>
            <a:r>
              <a:rPr lang="en-US" dirty="0">
                <a:solidFill>
                  <a:schemeClr val="tx1"/>
                </a:solidFill>
              </a:rPr>
              <a:t> of equal energy.</a:t>
            </a:r>
          </a:p>
        </p:txBody>
      </p:sp>
      <p:sp>
        <p:nvSpPr>
          <p:cNvPr id="13318" name="Text Box 6"/>
          <p:cNvSpPr txBox="1">
            <a:spLocks noChangeArrowheads="1"/>
          </p:cNvSpPr>
          <p:nvPr/>
        </p:nvSpPr>
        <p:spPr bwMode="auto">
          <a:xfrm>
            <a:off x="533400" y="1143000"/>
            <a:ext cx="4187365" cy="2308324"/>
          </a:xfrm>
          <a:prstGeom prst="rect">
            <a:avLst/>
          </a:prstGeom>
          <a:noFill/>
          <a:ln w="9525">
            <a:noFill/>
            <a:miter lim="800000"/>
            <a:headEnd/>
            <a:tailEnd/>
          </a:ln>
          <a:effectLst/>
        </p:spPr>
        <p:txBody>
          <a:bodyPr wrap="none">
            <a:spAutoFit/>
          </a:bodyPr>
          <a:lstStyle/>
          <a:p>
            <a:r>
              <a:rPr lang="en-US" dirty="0">
                <a:solidFill>
                  <a:schemeClr val="tx1"/>
                </a:solidFill>
              </a:rPr>
              <a:t>Measurements show that </a:t>
            </a:r>
          </a:p>
          <a:p>
            <a:r>
              <a:rPr lang="en-US" dirty="0">
                <a:solidFill>
                  <a:schemeClr val="tx1"/>
                </a:solidFill>
              </a:rPr>
              <a:t>all four bonds in methane </a:t>
            </a:r>
          </a:p>
          <a:p>
            <a:r>
              <a:rPr lang="en-US" dirty="0">
                <a:solidFill>
                  <a:schemeClr val="tx1"/>
                </a:solidFill>
              </a:rPr>
              <a:t>are equal. Thus, we need </a:t>
            </a:r>
          </a:p>
          <a:p>
            <a:r>
              <a:rPr lang="en-US" dirty="0">
                <a:solidFill>
                  <a:schemeClr val="tx1"/>
                </a:solidFill>
              </a:rPr>
              <a:t>a new explanation for the </a:t>
            </a:r>
          </a:p>
          <a:p>
            <a:r>
              <a:rPr lang="en-US" dirty="0">
                <a:solidFill>
                  <a:schemeClr val="tx1"/>
                </a:solidFill>
              </a:rPr>
              <a:t>bonding in methane.</a:t>
            </a:r>
          </a:p>
          <a:p>
            <a:endParaRPr lang="en-US" b="0" dirty="0">
              <a:solidFill>
                <a:schemeClr val="tx1"/>
              </a:solidFill>
            </a:endParaRPr>
          </a:p>
        </p:txBody>
      </p:sp>
      <p:pic>
        <p:nvPicPr>
          <p:cNvPr id="9" name="Picture 7" descr="File:Methaan.png"/>
          <p:cNvPicPr>
            <a:picLocks noChangeAspect="1" noChangeArrowheads="1"/>
          </p:cNvPicPr>
          <p:nvPr/>
        </p:nvPicPr>
        <p:blipFill>
          <a:blip r:embed="rId3" cstate="print"/>
          <a:srcRect/>
          <a:stretch>
            <a:fillRect/>
          </a:stretch>
        </p:blipFill>
        <p:spPr bwMode="auto">
          <a:xfrm>
            <a:off x="5105400" y="228600"/>
            <a:ext cx="3590925" cy="4686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wipe(left)">
                                      <p:cBhvr>
                                        <p:cTn id="7" dur="500"/>
                                        <p:tgtEl>
                                          <p:spTgt spid="133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wipe(left)">
                                      <p:cBhvr>
                                        <p:cTn id="12" dur="500"/>
                                        <p:tgtEl>
                                          <p:spTgt spid="133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gtEl>
                                        <p:attrNameLst>
                                          <p:attrName>style.visibility</p:attrName>
                                        </p:attrNameLst>
                                      </p:cBhvr>
                                      <p:to>
                                        <p:strVal val="visible"/>
                                      </p:to>
                                    </p:set>
                                    <p:animEffect transition="in" filter="wipe(left)">
                                      <p:cBhvr>
                                        <p:cTn id="17"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P spid="13317" grpId="0" autoUpdateAnimBg="0"/>
      <p:bldP spid="1331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41325" y="503238"/>
            <a:ext cx="8220520" cy="1200329"/>
          </a:xfrm>
          <a:prstGeom prst="rect">
            <a:avLst/>
          </a:prstGeom>
          <a:noFill/>
          <a:ln w="9525">
            <a:noFill/>
            <a:miter lim="800000"/>
            <a:headEnd/>
            <a:tailEnd/>
          </a:ln>
          <a:effectLst/>
        </p:spPr>
        <p:txBody>
          <a:bodyPr wrap="none">
            <a:spAutoFit/>
          </a:bodyPr>
          <a:lstStyle/>
          <a:p>
            <a:r>
              <a:rPr lang="en-US" dirty="0">
                <a:solidFill>
                  <a:schemeClr val="tx1"/>
                </a:solidFill>
              </a:rPr>
              <a:t>In the case of methane, they call the hybridization </a:t>
            </a:r>
          </a:p>
          <a:p>
            <a:r>
              <a:rPr lang="en-US" i="1" dirty="0">
                <a:solidFill>
                  <a:srgbClr val="C00000"/>
                </a:solidFill>
              </a:rPr>
              <a:t>sp</a:t>
            </a:r>
            <a:r>
              <a:rPr lang="en-US" i="1" baseline="30000" dirty="0">
                <a:solidFill>
                  <a:srgbClr val="C00000"/>
                </a:solidFill>
              </a:rPr>
              <a:t>3</a:t>
            </a:r>
            <a:r>
              <a:rPr lang="en-US" dirty="0">
                <a:solidFill>
                  <a:schemeClr val="tx1"/>
                </a:solidFill>
              </a:rPr>
              <a:t>, meaning that an </a:t>
            </a:r>
            <a:r>
              <a:rPr lang="en-US" i="1" dirty="0">
                <a:solidFill>
                  <a:schemeClr val="tx1"/>
                </a:solidFill>
              </a:rPr>
              <a:t>s</a:t>
            </a:r>
            <a:r>
              <a:rPr lang="en-US" dirty="0">
                <a:solidFill>
                  <a:schemeClr val="tx1"/>
                </a:solidFill>
              </a:rPr>
              <a:t> orbital is combined with three</a:t>
            </a:r>
          </a:p>
          <a:p>
            <a:r>
              <a:rPr lang="en-US" i="1" dirty="0">
                <a:solidFill>
                  <a:schemeClr val="tx1"/>
                </a:solidFill>
              </a:rPr>
              <a:t>p</a:t>
            </a:r>
            <a:r>
              <a:rPr lang="en-US" dirty="0">
                <a:solidFill>
                  <a:schemeClr val="tx1"/>
                </a:solidFill>
              </a:rPr>
              <a:t> </a:t>
            </a:r>
            <a:r>
              <a:rPr lang="en-US" dirty="0" err="1">
                <a:solidFill>
                  <a:schemeClr val="tx1"/>
                </a:solidFill>
              </a:rPr>
              <a:t>orbitals</a:t>
            </a:r>
            <a:r>
              <a:rPr lang="en-US" dirty="0">
                <a:solidFill>
                  <a:schemeClr val="tx1"/>
                </a:solidFill>
              </a:rPr>
              <a:t> to create four equal </a:t>
            </a:r>
            <a:r>
              <a:rPr lang="en-US" u="sng" dirty="0">
                <a:solidFill>
                  <a:srgbClr val="C00000"/>
                </a:solidFill>
              </a:rPr>
              <a:t>hybrid </a:t>
            </a:r>
            <a:r>
              <a:rPr lang="en-US" u="sng" dirty="0" err="1">
                <a:solidFill>
                  <a:srgbClr val="C00000"/>
                </a:solidFill>
              </a:rPr>
              <a:t>orbitals</a:t>
            </a:r>
            <a:r>
              <a:rPr lang="en-US" dirty="0"/>
              <a:t>.</a:t>
            </a:r>
          </a:p>
        </p:txBody>
      </p:sp>
      <p:sp>
        <p:nvSpPr>
          <p:cNvPr id="14340" name="Text Box 4"/>
          <p:cNvSpPr txBox="1">
            <a:spLocks noChangeArrowheads="1"/>
          </p:cNvSpPr>
          <p:nvPr/>
        </p:nvSpPr>
        <p:spPr bwMode="auto">
          <a:xfrm>
            <a:off x="609600" y="4114800"/>
            <a:ext cx="7952818" cy="830997"/>
          </a:xfrm>
          <a:prstGeom prst="rect">
            <a:avLst/>
          </a:prstGeom>
          <a:noFill/>
          <a:ln w="9525">
            <a:noFill/>
            <a:miter lim="800000"/>
            <a:headEnd/>
            <a:tailEnd/>
          </a:ln>
          <a:effectLst/>
        </p:spPr>
        <p:txBody>
          <a:bodyPr wrap="none">
            <a:spAutoFit/>
          </a:bodyPr>
          <a:lstStyle/>
          <a:p>
            <a:r>
              <a:rPr lang="en-US" dirty="0">
                <a:solidFill>
                  <a:schemeClr val="tx1"/>
                </a:solidFill>
              </a:rPr>
              <a:t>These new </a:t>
            </a:r>
            <a:r>
              <a:rPr lang="en-US" dirty="0" err="1">
                <a:solidFill>
                  <a:schemeClr val="tx1"/>
                </a:solidFill>
              </a:rPr>
              <a:t>orbitals</a:t>
            </a:r>
            <a:r>
              <a:rPr lang="en-US" dirty="0">
                <a:solidFill>
                  <a:schemeClr val="tx1"/>
                </a:solidFill>
              </a:rPr>
              <a:t> have slightly </a:t>
            </a:r>
            <a:r>
              <a:rPr lang="en-US" u="sng" dirty="0">
                <a:solidFill>
                  <a:srgbClr val="FF3300"/>
                </a:solidFill>
              </a:rPr>
              <a:t>MORE</a:t>
            </a:r>
            <a:r>
              <a:rPr lang="en-US" dirty="0"/>
              <a:t> </a:t>
            </a:r>
            <a:r>
              <a:rPr lang="en-US" dirty="0">
                <a:solidFill>
                  <a:schemeClr val="tx1"/>
                </a:solidFill>
              </a:rPr>
              <a:t>energy than</a:t>
            </a:r>
          </a:p>
          <a:p>
            <a:r>
              <a:rPr lang="en-US" dirty="0">
                <a:solidFill>
                  <a:schemeClr val="tx1"/>
                </a:solidFill>
              </a:rPr>
              <a:t>the </a:t>
            </a:r>
            <a:r>
              <a:rPr lang="en-US" i="1" dirty="0">
                <a:solidFill>
                  <a:schemeClr val="tx1"/>
                </a:solidFill>
              </a:rPr>
              <a:t>2s</a:t>
            </a:r>
            <a:r>
              <a:rPr lang="en-US" dirty="0">
                <a:solidFill>
                  <a:schemeClr val="tx1"/>
                </a:solidFill>
              </a:rPr>
              <a:t> orbital…</a:t>
            </a:r>
          </a:p>
        </p:txBody>
      </p:sp>
      <p:sp>
        <p:nvSpPr>
          <p:cNvPr id="14341" name="Text Box 5"/>
          <p:cNvSpPr txBox="1">
            <a:spLocks noChangeArrowheads="1"/>
          </p:cNvSpPr>
          <p:nvPr/>
        </p:nvSpPr>
        <p:spPr bwMode="auto">
          <a:xfrm>
            <a:off x="685800" y="4953000"/>
            <a:ext cx="7864475" cy="830997"/>
          </a:xfrm>
          <a:prstGeom prst="rect">
            <a:avLst/>
          </a:prstGeom>
          <a:noFill/>
          <a:ln w="9525">
            <a:noFill/>
            <a:miter lim="800000"/>
            <a:headEnd/>
            <a:tailEnd/>
          </a:ln>
          <a:effectLst/>
        </p:spPr>
        <p:txBody>
          <a:bodyPr>
            <a:spAutoFit/>
          </a:bodyPr>
          <a:lstStyle/>
          <a:p>
            <a:r>
              <a:rPr lang="en-US" dirty="0">
                <a:solidFill>
                  <a:schemeClr val="tx1"/>
                </a:solidFill>
              </a:rPr>
              <a:t>… and slightly </a:t>
            </a:r>
            <a:r>
              <a:rPr lang="en-US" u="sng" dirty="0">
                <a:solidFill>
                  <a:srgbClr val="FF3300"/>
                </a:solidFill>
              </a:rPr>
              <a:t>LESS</a:t>
            </a:r>
            <a:r>
              <a:rPr lang="en-US" dirty="0"/>
              <a:t> </a:t>
            </a:r>
            <a:r>
              <a:rPr lang="en-US" dirty="0">
                <a:solidFill>
                  <a:schemeClr val="tx1"/>
                </a:solidFill>
              </a:rPr>
              <a:t>energy than the </a:t>
            </a:r>
            <a:r>
              <a:rPr lang="en-US" i="1" dirty="0">
                <a:solidFill>
                  <a:schemeClr val="tx1"/>
                </a:solidFill>
              </a:rPr>
              <a:t>2p</a:t>
            </a:r>
            <a:r>
              <a:rPr lang="en-US" dirty="0">
                <a:solidFill>
                  <a:schemeClr val="tx1"/>
                </a:solidFill>
              </a:rPr>
              <a:t> </a:t>
            </a:r>
            <a:r>
              <a:rPr lang="en-US" dirty="0" err="1">
                <a:solidFill>
                  <a:schemeClr val="tx1"/>
                </a:solidFill>
              </a:rPr>
              <a:t>orbitals</a:t>
            </a:r>
            <a:r>
              <a:rPr lang="en-US" dirty="0">
                <a:solidFill>
                  <a:schemeClr val="tx1"/>
                </a:solidFill>
              </a:rPr>
              <a:t>.</a:t>
            </a:r>
          </a:p>
          <a:p>
            <a:endParaRPr lang="en-US" b="0" dirty="0">
              <a:solidFill>
                <a:schemeClr val="tx1"/>
              </a:solidFill>
            </a:endParaRPr>
          </a:p>
        </p:txBody>
      </p:sp>
      <p:cxnSp>
        <p:nvCxnSpPr>
          <p:cNvPr id="9" name="Straight Connector 8"/>
          <p:cNvCxnSpPr/>
          <p:nvPr/>
        </p:nvCxnSpPr>
        <p:spPr bwMode="auto">
          <a:xfrm>
            <a:off x="1447800" y="3581400"/>
            <a:ext cx="7620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2971800" y="3200400"/>
            <a:ext cx="7620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4114800" y="3200400"/>
            <a:ext cx="7620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5257800" y="3200400"/>
            <a:ext cx="7620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6324600" y="3200400"/>
            <a:ext cx="7620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14" name="TextBox 13"/>
          <p:cNvSpPr txBox="1"/>
          <p:nvPr/>
        </p:nvSpPr>
        <p:spPr>
          <a:xfrm>
            <a:off x="1600200" y="3581400"/>
            <a:ext cx="533400" cy="369332"/>
          </a:xfrm>
          <a:prstGeom prst="rect">
            <a:avLst/>
          </a:prstGeom>
          <a:noFill/>
        </p:spPr>
        <p:txBody>
          <a:bodyPr wrap="square" rtlCol="0">
            <a:spAutoFit/>
          </a:bodyPr>
          <a:lstStyle/>
          <a:p>
            <a:r>
              <a:rPr lang="en-US" sz="1800" dirty="0">
                <a:solidFill>
                  <a:schemeClr val="tx1"/>
                </a:solidFill>
                <a:latin typeface="Arial" pitchFamily="34" charset="0"/>
                <a:cs typeface="Arial" pitchFamily="34" charset="0"/>
              </a:rPr>
              <a:t>1s</a:t>
            </a:r>
          </a:p>
        </p:txBody>
      </p:sp>
      <p:sp>
        <p:nvSpPr>
          <p:cNvPr id="15" name="TextBox 14"/>
          <p:cNvSpPr txBox="1"/>
          <p:nvPr/>
        </p:nvSpPr>
        <p:spPr>
          <a:xfrm>
            <a:off x="3048000" y="3276600"/>
            <a:ext cx="762000" cy="369332"/>
          </a:xfrm>
          <a:prstGeom prst="rect">
            <a:avLst/>
          </a:prstGeom>
          <a:noFill/>
        </p:spPr>
        <p:txBody>
          <a:bodyPr wrap="square" rtlCol="0">
            <a:spAutoFit/>
          </a:bodyPr>
          <a:lstStyle/>
          <a:p>
            <a:r>
              <a:rPr lang="en-US" sz="1800" dirty="0">
                <a:solidFill>
                  <a:schemeClr val="tx1"/>
                </a:solidFill>
                <a:latin typeface="Arial" pitchFamily="34" charset="0"/>
                <a:cs typeface="Arial" pitchFamily="34" charset="0"/>
              </a:rPr>
              <a:t>2sp</a:t>
            </a:r>
            <a:r>
              <a:rPr lang="en-US" sz="1800" baseline="30000" dirty="0">
                <a:solidFill>
                  <a:schemeClr val="tx1"/>
                </a:solidFill>
                <a:latin typeface="Arial" pitchFamily="34" charset="0"/>
                <a:cs typeface="Arial" pitchFamily="34" charset="0"/>
              </a:rPr>
              <a:t>3</a:t>
            </a:r>
          </a:p>
        </p:txBody>
      </p:sp>
      <p:sp>
        <p:nvSpPr>
          <p:cNvPr id="16" name="TextBox 15"/>
          <p:cNvSpPr txBox="1"/>
          <p:nvPr/>
        </p:nvSpPr>
        <p:spPr>
          <a:xfrm>
            <a:off x="4114800" y="3276600"/>
            <a:ext cx="762000" cy="369332"/>
          </a:xfrm>
          <a:prstGeom prst="rect">
            <a:avLst/>
          </a:prstGeom>
          <a:noFill/>
        </p:spPr>
        <p:txBody>
          <a:bodyPr wrap="square" rtlCol="0">
            <a:spAutoFit/>
          </a:bodyPr>
          <a:lstStyle/>
          <a:p>
            <a:r>
              <a:rPr lang="en-US" sz="1800" dirty="0">
                <a:solidFill>
                  <a:schemeClr val="tx1"/>
                </a:solidFill>
                <a:latin typeface="Arial" pitchFamily="34" charset="0"/>
                <a:cs typeface="Arial" pitchFamily="34" charset="0"/>
              </a:rPr>
              <a:t>2sp</a:t>
            </a:r>
            <a:r>
              <a:rPr lang="en-US" sz="1800" baseline="30000" dirty="0">
                <a:solidFill>
                  <a:schemeClr val="tx1"/>
                </a:solidFill>
                <a:latin typeface="Arial" pitchFamily="34" charset="0"/>
                <a:cs typeface="Arial" pitchFamily="34" charset="0"/>
              </a:rPr>
              <a:t>3</a:t>
            </a:r>
          </a:p>
        </p:txBody>
      </p:sp>
      <p:sp>
        <p:nvSpPr>
          <p:cNvPr id="17" name="TextBox 16"/>
          <p:cNvSpPr txBox="1"/>
          <p:nvPr/>
        </p:nvSpPr>
        <p:spPr>
          <a:xfrm>
            <a:off x="5257800" y="3276600"/>
            <a:ext cx="762000" cy="369332"/>
          </a:xfrm>
          <a:prstGeom prst="rect">
            <a:avLst/>
          </a:prstGeom>
          <a:noFill/>
        </p:spPr>
        <p:txBody>
          <a:bodyPr wrap="square" rtlCol="0">
            <a:spAutoFit/>
          </a:bodyPr>
          <a:lstStyle/>
          <a:p>
            <a:r>
              <a:rPr lang="en-US" sz="1800" dirty="0">
                <a:solidFill>
                  <a:schemeClr val="tx1"/>
                </a:solidFill>
                <a:latin typeface="Arial" pitchFamily="34" charset="0"/>
                <a:cs typeface="Arial" pitchFamily="34" charset="0"/>
              </a:rPr>
              <a:t>2sp</a:t>
            </a:r>
            <a:r>
              <a:rPr lang="en-US" sz="1800" baseline="30000" dirty="0">
                <a:solidFill>
                  <a:schemeClr val="tx1"/>
                </a:solidFill>
                <a:latin typeface="Arial" pitchFamily="34" charset="0"/>
                <a:cs typeface="Arial" pitchFamily="34" charset="0"/>
              </a:rPr>
              <a:t>3</a:t>
            </a:r>
          </a:p>
        </p:txBody>
      </p:sp>
      <p:sp>
        <p:nvSpPr>
          <p:cNvPr id="18" name="TextBox 17"/>
          <p:cNvSpPr txBox="1"/>
          <p:nvPr/>
        </p:nvSpPr>
        <p:spPr>
          <a:xfrm>
            <a:off x="6400800" y="3276600"/>
            <a:ext cx="762000" cy="369332"/>
          </a:xfrm>
          <a:prstGeom prst="rect">
            <a:avLst/>
          </a:prstGeom>
          <a:noFill/>
        </p:spPr>
        <p:txBody>
          <a:bodyPr wrap="square" rtlCol="0">
            <a:spAutoFit/>
          </a:bodyPr>
          <a:lstStyle/>
          <a:p>
            <a:r>
              <a:rPr lang="en-US" sz="1800" dirty="0">
                <a:solidFill>
                  <a:schemeClr val="tx1"/>
                </a:solidFill>
                <a:latin typeface="Arial" pitchFamily="34" charset="0"/>
                <a:cs typeface="Arial" pitchFamily="34" charset="0"/>
              </a:rPr>
              <a:t>2sp</a:t>
            </a:r>
            <a:r>
              <a:rPr lang="en-US" sz="1800" baseline="30000" dirty="0">
                <a:solidFill>
                  <a:schemeClr val="tx1"/>
                </a:solidFill>
                <a:latin typeface="Arial" pitchFamily="34" charset="0"/>
                <a:cs typeface="Arial" pitchFamily="34" charset="0"/>
              </a:rPr>
              <a:t>3</a:t>
            </a:r>
          </a:p>
        </p:txBody>
      </p:sp>
      <p:cxnSp>
        <p:nvCxnSpPr>
          <p:cNvPr id="21" name="Straight Arrow Connector 20"/>
          <p:cNvCxnSpPr/>
          <p:nvPr/>
        </p:nvCxnSpPr>
        <p:spPr bwMode="auto">
          <a:xfrm rot="5400000">
            <a:off x="1677194" y="3199606"/>
            <a:ext cx="609600" cy="1588"/>
          </a:xfrm>
          <a:prstGeom prst="straightConnector1">
            <a:avLst/>
          </a:prstGeom>
          <a:solidFill>
            <a:schemeClr val="accent1"/>
          </a:solidFill>
          <a:ln w="44450"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rot="5400000" flipH="1" flipV="1">
            <a:off x="1372394" y="3199606"/>
            <a:ext cx="609600" cy="1588"/>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rot="5400000" flipH="1" flipV="1">
            <a:off x="2896394" y="2818606"/>
            <a:ext cx="609600" cy="1588"/>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rot="5400000" flipH="1" flipV="1">
            <a:off x="4039394" y="2818606"/>
            <a:ext cx="609600" cy="1588"/>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rot="5400000" flipH="1" flipV="1">
            <a:off x="5182394" y="2818606"/>
            <a:ext cx="609600" cy="1588"/>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rot="5400000" flipH="1" flipV="1">
            <a:off x="6249194" y="2818606"/>
            <a:ext cx="609600" cy="1588"/>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slide(fromBottom)">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slide(fromBottom)">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slide(fromBottom)">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slide(fromBottom)">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340"/>
                                        </p:tgtEl>
                                        <p:attrNameLst>
                                          <p:attrName>style.visibility</p:attrName>
                                        </p:attrNameLst>
                                      </p:cBhvr>
                                      <p:to>
                                        <p:strVal val="visible"/>
                                      </p:to>
                                    </p:set>
                                    <p:anim calcmode="lin" valueType="num">
                                      <p:cBhvr additive="base">
                                        <p:cTn id="27" dur="500" fill="hold"/>
                                        <p:tgtEl>
                                          <p:spTgt spid="14340"/>
                                        </p:tgtEl>
                                        <p:attrNameLst>
                                          <p:attrName>ppt_x</p:attrName>
                                        </p:attrNameLst>
                                      </p:cBhvr>
                                      <p:tavLst>
                                        <p:tav tm="0">
                                          <p:val>
                                            <p:strVal val="#ppt_x"/>
                                          </p:val>
                                        </p:tav>
                                        <p:tav tm="100000">
                                          <p:val>
                                            <p:strVal val="#ppt_x"/>
                                          </p:val>
                                        </p:tav>
                                      </p:tavLst>
                                    </p:anim>
                                    <p:anim calcmode="lin" valueType="num">
                                      <p:cBhvr additive="base">
                                        <p:cTn id="2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341"/>
                                        </p:tgtEl>
                                        <p:attrNameLst>
                                          <p:attrName>style.visibility</p:attrName>
                                        </p:attrNameLst>
                                      </p:cBhvr>
                                      <p:to>
                                        <p:strVal val="visible"/>
                                      </p:to>
                                    </p:set>
                                    <p:anim calcmode="lin" valueType="num">
                                      <p:cBhvr additive="base">
                                        <p:cTn id="33" dur="500" fill="hold"/>
                                        <p:tgtEl>
                                          <p:spTgt spid="14341"/>
                                        </p:tgtEl>
                                        <p:attrNameLst>
                                          <p:attrName>ppt_x</p:attrName>
                                        </p:attrNameLst>
                                      </p:cBhvr>
                                      <p:tavLst>
                                        <p:tav tm="0">
                                          <p:val>
                                            <p:strVal val="#ppt_x"/>
                                          </p:val>
                                        </p:tav>
                                        <p:tav tm="100000">
                                          <p:val>
                                            <p:strVal val="#ppt_x"/>
                                          </p:val>
                                        </p:tav>
                                      </p:tavLst>
                                    </p:anim>
                                    <p:anim calcmode="lin" valueType="num">
                                      <p:cBhvr additive="base">
                                        <p:cTn id="34"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P spid="1434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2" name="Picture 2" descr="sp3ener"/>
          <p:cNvPicPr>
            <a:picLocks noChangeAspect="1" noChangeArrowheads="1"/>
          </p:cNvPicPr>
          <p:nvPr/>
        </p:nvPicPr>
        <p:blipFill>
          <a:blip r:embed="rId3" cstate="print"/>
          <a:srcRect/>
          <a:stretch>
            <a:fillRect/>
          </a:stretch>
        </p:blipFill>
        <p:spPr bwMode="auto">
          <a:xfrm>
            <a:off x="3810000" y="1600200"/>
            <a:ext cx="5018088" cy="2503488"/>
          </a:xfrm>
          <a:prstGeom prst="rect">
            <a:avLst/>
          </a:prstGeom>
          <a:noFill/>
        </p:spPr>
      </p:pic>
      <p:sp>
        <p:nvSpPr>
          <p:cNvPr id="15363" name="Text Box 3"/>
          <p:cNvSpPr txBox="1">
            <a:spLocks noChangeArrowheads="1"/>
          </p:cNvSpPr>
          <p:nvPr/>
        </p:nvSpPr>
        <p:spPr bwMode="auto">
          <a:xfrm>
            <a:off x="152400" y="1600200"/>
            <a:ext cx="4038600" cy="1569660"/>
          </a:xfrm>
          <a:prstGeom prst="rect">
            <a:avLst/>
          </a:prstGeom>
          <a:noFill/>
          <a:ln w="9525">
            <a:noFill/>
            <a:miter lim="800000"/>
            <a:headEnd/>
            <a:tailEnd/>
          </a:ln>
          <a:effectLst/>
        </p:spPr>
        <p:txBody>
          <a:bodyPr>
            <a:spAutoFit/>
          </a:bodyPr>
          <a:lstStyle/>
          <a:p>
            <a:r>
              <a:rPr lang="en-US" dirty="0">
                <a:solidFill>
                  <a:schemeClr val="tx1"/>
                </a:solidFill>
              </a:rPr>
              <a:t>Here is another way to look at the sp</a:t>
            </a:r>
            <a:r>
              <a:rPr lang="en-US" baseline="30000" dirty="0">
                <a:solidFill>
                  <a:schemeClr val="tx1"/>
                </a:solidFill>
              </a:rPr>
              <a:t>3</a:t>
            </a:r>
            <a:r>
              <a:rPr lang="en-US" dirty="0">
                <a:solidFill>
                  <a:schemeClr val="tx1"/>
                </a:solidFill>
              </a:rPr>
              <a:t> hybridization</a:t>
            </a:r>
          </a:p>
          <a:p>
            <a:r>
              <a:rPr lang="en-US" dirty="0">
                <a:solidFill>
                  <a:schemeClr val="tx1"/>
                </a:solidFill>
              </a:rPr>
              <a:t>and energy profile…</a:t>
            </a:r>
          </a:p>
        </p:txBody>
      </p:sp>
      <p:sp>
        <p:nvSpPr>
          <p:cNvPr id="15364" name="Rectangle 4"/>
          <p:cNvSpPr>
            <a:spLocks noGrp="1" noChangeArrowheads="1"/>
          </p:cNvSpPr>
          <p:nvPr>
            <p:ph type="title" idx="4294967295"/>
          </p:nvPr>
        </p:nvSpPr>
        <p:spPr>
          <a:xfrm>
            <a:off x="1981200" y="304800"/>
            <a:ext cx="4724400" cy="609600"/>
          </a:xfrm>
        </p:spPr>
        <p:txBody>
          <a:bodyPr/>
          <a:lstStyle/>
          <a:p>
            <a:r>
              <a:rPr lang="en-US" sz="3200" u="sng">
                <a:solidFill>
                  <a:schemeClr val="tx1"/>
                </a:solidFill>
              </a:rPr>
              <a:t>sp</a:t>
            </a:r>
            <a:r>
              <a:rPr lang="en-US" sz="3200" u="sng" baseline="30000">
                <a:solidFill>
                  <a:schemeClr val="tx1"/>
                </a:solidFill>
              </a:rPr>
              <a:t>3</a:t>
            </a:r>
            <a:r>
              <a:rPr lang="en-US" sz="3200" u="sng">
                <a:solidFill>
                  <a:schemeClr val="tx1"/>
                </a:solidFill>
              </a:rPr>
              <a:t> Hybrid Orbitals</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slide(fromLeft)">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533400" y="609600"/>
            <a:ext cx="7983276" cy="1200329"/>
          </a:xfrm>
          <a:prstGeom prst="rect">
            <a:avLst/>
          </a:prstGeom>
          <a:noFill/>
          <a:ln w="9525">
            <a:noFill/>
            <a:miter lim="800000"/>
            <a:headEnd/>
            <a:tailEnd/>
          </a:ln>
          <a:effectLst/>
        </p:spPr>
        <p:txBody>
          <a:bodyPr wrap="none">
            <a:spAutoFit/>
          </a:bodyPr>
          <a:lstStyle/>
          <a:p>
            <a:r>
              <a:rPr lang="en-US">
                <a:solidFill>
                  <a:schemeClr val="tx1"/>
                </a:solidFill>
              </a:rPr>
              <a:t>While </a:t>
            </a:r>
            <a:r>
              <a:rPr lang="en-US" i="1">
                <a:solidFill>
                  <a:schemeClr val="tx1"/>
                </a:solidFill>
              </a:rPr>
              <a:t>sp</a:t>
            </a:r>
            <a:r>
              <a:rPr lang="en-US" i="1" baseline="30000">
                <a:solidFill>
                  <a:schemeClr val="tx1"/>
                </a:solidFill>
              </a:rPr>
              <a:t>3</a:t>
            </a:r>
            <a:r>
              <a:rPr lang="en-US">
                <a:solidFill>
                  <a:schemeClr val="tx1"/>
                </a:solidFill>
              </a:rPr>
              <a:t> is the hybridization observed in methane,</a:t>
            </a:r>
          </a:p>
          <a:p>
            <a:r>
              <a:rPr lang="en-US">
                <a:solidFill>
                  <a:schemeClr val="tx1"/>
                </a:solidFill>
              </a:rPr>
              <a:t>there are other types of hybridization that atoms </a:t>
            </a:r>
          </a:p>
          <a:p>
            <a:r>
              <a:rPr lang="en-US">
                <a:solidFill>
                  <a:schemeClr val="tx1"/>
                </a:solidFill>
              </a:rPr>
              <a:t>undergo.</a:t>
            </a:r>
          </a:p>
        </p:txBody>
      </p:sp>
      <p:sp>
        <p:nvSpPr>
          <p:cNvPr id="16387" name="Text Box 3"/>
          <p:cNvSpPr txBox="1">
            <a:spLocks noChangeArrowheads="1"/>
          </p:cNvSpPr>
          <p:nvPr/>
        </p:nvSpPr>
        <p:spPr bwMode="auto">
          <a:xfrm>
            <a:off x="533400" y="1905000"/>
            <a:ext cx="3429000" cy="1938992"/>
          </a:xfrm>
          <a:prstGeom prst="rect">
            <a:avLst/>
          </a:prstGeom>
          <a:noFill/>
          <a:ln w="9525">
            <a:noFill/>
            <a:miter lim="800000"/>
            <a:headEnd/>
            <a:tailEnd/>
          </a:ln>
          <a:effectLst/>
        </p:spPr>
        <p:txBody>
          <a:bodyPr>
            <a:spAutoFit/>
          </a:bodyPr>
          <a:lstStyle/>
          <a:p>
            <a:r>
              <a:rPr lang="en-US" dirty="0">
                <a:solidFill>
                  <a:schemeClr val="tx1"/>
                </a:solidFill>
              </a:rPr>
              <a:t>These include </a:t>
            </a:r>
            <a:r>
              <a:rPr lang="en-US" i="1" dirty="0">
                <a:solidFill>
                  <a:srgbClr val="C00000"/>
                </a:solidFill>
                <a:effectLst>
                  <a:outerShdw blurRad="38100" dist="38100" dir="2700000" algn="tl">
                    <a:srgbClr val="000000">
                      <a:alpha val="43137"/>
                    </a:srgbClr>
                  </a:outerShdw>
                </a:effectLst>
              </a:rPr>
              <a:t>sp</a:t>
            </a:r>
            <a:r>
              <a:rPr lang="en-US" dirty="0">
                <a:solidFill>
                  <a:schemeClr val="tx1"/>
                </a:solidFill>
              </a:rPr>
              <a:t> hybridization, in which one </a:t>
            </a:r>
            <a:r>
              <a:rPr lang="en-US" i="1" dirty="0">
                <a:solidFill>
                  <a:schemeClr val="tx1"/>
                </a:solidFill>
              </a:rPr>
              <a:t>s</a:t>
            </a:r>
            <a:r>
              <a:rPr lang="en-US" dirty="0">
                <a:solidFill>
                  <a:schemeClr val="tx1"/>
                </a:solidFill>
              </a:rPr>
              <a:t> </a:t>
            </a:r>
          </a:p>
          <a:p>
            <a:r>
              <a:rPr lang="en-US" dirty="0">
                <a:solidFill>
                  <a:schemeClr val="tx1"/>
                </a:solidFill>
              </a:rPr>
              <a:t>orbital combines with a single </a:t>
            </a:r>
            <a:r>
              <a:rPr lang="en-US" i="1" dirty="0">
                <a:solidFill>
                  <a:schemeClr val="tx1"/>
                </a:solidFill>
              </a:rPr>
              <a:t>p</a:t>
            </a:r>
            <a:r>
              <a:rPr lang="en-US" dirty="0">
                <a:solidFill>
                  <a:schemeClr val="tx1"/>
                </a:solidFill>
              </a:rPr>
              <a:t> orbital.</a:t>
            </a:r>
          </a:p>
        </p:txBody>
      </p:sp>
      <p:pic>
        <p:nvPicPr>
          <p:cNvPr id="16388" name="Picture 4" descr="spener"/>
          <p:cNvPicPr>
            <a:picLocks noChangeAspect="1" noChangeArrowheads="1"/>
          </p:cNvPicPr>
          <p:nvPr/>
        </p:nvPicPr>
        <p:blipFill>
          <a:blip r:embed="rId3" cstate="print"/>
          <a:srcRect/>
          <a:stretch>
            <a:fillRect/>
          </a:stretch>
        </p:blipFill>
        <p:spPr bwMode="auto">
          <a:xfrm>
            <a:off x="3886200" y="1676400"/>
            <a:ext cx="5018088" cy="2503488"/>
          </a:xfrm>
          <a:prstGeom prst="rect">
            <a:avLst/>
          </a:prstGeom>
          <a:noFill/>
        </p:spPr>
      </p:pic>
      <p:sp>
        <p:nvSpPr>
          <p:cNvPr id="16389" name="Text Box 5"/>
          <p:cNvSpPr txBox="1">
            <a:spLocks noChangeArrowheads="1"/>
          </p:cNvSpPr>
          <p:nvPr/>
        </p:nvSpPr>
        <p:spPr bwMode="auto">
          <a:xfrm>
            <a:off x="533400" y="4343400"/>
            <a:ext cx="8153400" cy="830997"/>
          </a:xfrm>
          <a:prstGeom prst="rect">
            <a:avLst/>
          </a:prstGeom>
          <a:noFill/>
          <a:ln w="9525">
            <a:noFill/>
            <a:miter lim="800000"/>
            <a:headEnd/>
            <a:tailEnd/>
          </a:ln>
          <a:effectLst/>
        </p:spPr>
        <p:txBody>
          <a:bodyPr>
            <a:spAutoFit/>
          </a:bodyPr>
          <a:lstStyle/>
          <a:p>
            <a:r>
              <a:rPr lang="en-US">
                <a:solidFill>
                  <a:schemeClr val="tx1"/>
                </a:solidFill>
              </a:rPr>
              <a:t>This produces two hybrid orbitals, while leaving two normal </a:t>
            </a:r>
            <a:r>
              <a:rPr lang="en-US" i="1">
                <a:solidFill>
                  <a:schemeClr val="tx1"/>
                </a:solidFill>
              </a:rPr>
              <a:t>p</a:t>
            </a:r>
            <a:r>
              <a:rPr lang="en-US">
                <a:solidFill>
                  <a:schemeClr val="tx1"/>
                </a:solidFill>
              </a:rPr>
              <a:t> orbitals</a:t>
            </a:r>
          </a:p>
        </p:txBody>
      </p:sp>
      <p:sp>
        <p:nvSpPr>
          <p:cNvPr id="16390" name="Rectangle 6"/>
          <p:cNvSpPr>
            <a:spLocks noGrp="1" noChangeArrowheads="1"/>
          </p:cNvSpPr>
          <p:nvPr>
            <p:ph type="title" idx="4294967295"/>
          </p:nvPr>
        </p:nvSpPr>
        <p:spPr>
          <a:xfrm>
            <a:off x="1981200" y="0"/>
            <a:ext cx="5105400" cy="609600"/>
          </a:xfrm>
        </p:spPr>
        <p:txBody>
          <a:bodyPr/>
          <a:lstStyle/>
          <a:p>
            <a:r>
              <a:rPr lang="en-US" sz="3200" u="sng">
                <a:solidFill>
                  <a:schemeClr val="tx1"/>
                </a:solidFill>
              </a:rPr>
              <a:t>sp Hybrid Orbitals</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wipe(left)">
                                      <p:cBhvr>
                                        <p:cTn id="7" dur="5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slide(fromLeft)">
                                      <p:cBhvr>
                                        <p:cTn id="12" dur="500"/>
                                        <p:tgtEl>
                                          <p:spTgt spid="1638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9"/>
                                        </p:tgtEl>
                                        <p:attrNameLst>
                                          <p:attrName>style.visibility</p:attrName>
                                        </p:attrNameLst>
                                      </p:cBhvr>
                                      <p:to>
                                        <p:strVal val="visible"/>
                                      </p:to>
                                    </p:set>
                                    <p:animEffect transition="in" filter="slide(fromTop)">
                                      <p:cBhvr>
                                        <p:cTn id="1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81000" y="914400"/>
            <a:ext cx="8763000" cy="830997"/>
          </a:xfrm>
          <a:prstGeom prst="rect">
            <a:avLst/>
          </a:prstGeom>
          <a:noFill/>
          <a:ln w="9525">
            <a:noFill/>
            <a:miter lim="800000"/>
            <a:headEnd/>
            <a:tailEnd/>
          </a:ln>
          <a:effectLst/>
        </p:spPr>
        <p:txBody>
          <a:bodyPr>
            <a:spAutoFit/>
          </a:bodyPr>
          <a:lstStyle/>
          <a:p>
            <a:r>
              <a:rPr lang="en-US" dirty="0">
                <a:solidFill>
                  <a:schemeClr val="tx1"/>
                </a:solidFill>
              </a:rPr>
              <a:t>Another hybrid is the </a:t>
            </a:r>
            <a:r>
              <a:rPr lang="en-US" i="1" dirty="0">
                <a:solidFill>
                  <a:srgbClr val="C00000"/>
                </a:solidFill>
                <a:effectLst>
                  <a:outerShdw blurRad="38100" dist="38100" dir="2700000" algn="tl">
                    <a:srgbClr val="000000">
                      <a:alpha val="43137"/>
                    </a:srgbClr>
                  </a:outerShdw>
                </a:effectLst>
              </a:rPr>
              <a:t>sp</a:t>
            </a:r>
            <a:r>
              <a:rPr lang="en-US" i="1" baseline="30000" dirty="0">
                <a:solidFill>
                  <a:srgbClr val="C00000"/>
                </a:solidFill>
                <a:effectLst>
                  <a:outerShdw blurRad="38100" dist="38100" dir="2700000" algn="tl">
                    <a:srgbClr val="000000">
                      <a:alpha val="43137"/>
                    </a:srgbClr>
                  </a:outerShdw>
                </a:effectLst>
              </a:rPr>
              <a:t>2</a:t>
            </a:r>
            <a:r>
              <a:rPr lang="en-US" dirty="0">
                <a:solidFill>
                  <a:schemeClr val="tx1"/>
                </a:solidFill>
              </a:rPr>
              <a:t>, which combines two </a:t>
            </a:r>
            <a:r>
              <a:rPr lang="en-US" dirty="0" err="1">
                <a:solidFill>
                  <a:schemeClr val="tx1"/>
                </a:solidFill>
              </a:rPr>
              <a:t>orbitals</a:t>
            </a:r>
            <a:r>
              <a:rPr lang="en-US" dirty="0">
                <a:solidFill>
                  <a:schemeClr val="tx1"/>
                </a:solidFill>
              </a:rPr>
              <a:t> from a </a:t>
            </a:r>
            <a:r>
              <a:rPr lang="en-US" i="1" dirty="0">
                <a:solidFill>
                  <a:schemeClr val="tx1"/>
                </a:solidFill>
              </a:rPr>
              <a:t>p </a:t>
            </a:r>
            <a:r>
              <a:rPr lang="en-US" dirty="0">
                <a:solidFill>
                  <a:schemeClr val="tx1"/>
                </a:solidFill>
              </a:rPr>
              <a:t>sublevel with one orbital from an s sublevel.</a:t>
            </a:r>
          </a:p>
        </p:txBody>
      </p:sp>
      <p:pic>
        <p:nvPicPr>
          <p:cNvPr id="17411" name="Picture 3" descr="sp2ener"/>
          <p:cNvPicPr>
            <a:picLocks noChangeAspect="1" noChangeArrowheads="1"/>
          </p:cNvPicPr>
          <p:nvPr/>
        </p:nvPicPr>
        <p:blipFill>
          <a:blip r:embed="rId3" cstate="print"/>
          <a:srcRect/>
          <a:stretch>
            <a:fillRect/>
          </a:stretch>
        </p:blipFill>
        <p:spPr bwMode="auto">
          <a:xfrm>
            <a:off x="381000" y="1981200"/>
            <a:ext cx="5018088" cy="2503488"/>
          </a:xfrm>
          <a:prstGeom prst="rect">
            <a:avLst/>
          </a:prstGeom>
          <a:noFill/>
        </p:spPr>
      </p:pic>
      <p:sp>
        <p:nvSpPr>
          <p:cNvPr id="17412" name="Text Box 4"/>
          <p:cNvSpPr txBox="1">
            <a:spLocks noChangeArrowheads="1"/>
          </p:cNvSpPr>
          <p:nvPr/>
        </p:nvSpPr>
        <p:spPr bwMode="auto">
          <a:xfrm>
            <a:off x="5715000" y="2743200"/>
            <a:ext cx="3200400" cy="830997"/>
          </a:xfrm>
          <a:prstGeom prst="rect">
            <a:avLst/>
          </a:prstGeom>
          <a:noFill/>
          <a:ln w="9525">
            <a:noFill/>
            <a:miter lim="800000"/>
            <a:headEnd/>
            <a:tailEnd/>
          </a:ln>
          <a:effectLst/>
        </p:spPr>
        <p:txBody>
          <a:bodyPr>
            <a:spAutoFit/>
          </a:bodyPr>
          <a:lstStyle/>
          <a:p>
            <a:r>
              <a:rPr lang="en-US">
                <a:solidFill>
                  <a:schemeClr val="tx1"/>
                </a:solidFill>
              </a:rPr>
              <a:t>One </a:t>
            </a:r>
            <a:r>
              <a:rPr lang="en-US" i="1">
                <a:solidFill>
                  <a:schemeClr val="tx1"/>
                </a:solidFill>
              </a:rPr>
              <a:t>p</a:t>
            </a:r>
            <a:r>
              <a:rPr lang="en-US">
                <a:solidFill>
                  <a:schemeClr val="tx1"/>
                </a:solidFill>
              </a:rPr>
              <a:t> orbital remains unchanged.</a:t>
            </a:r>
          </a:p>
        </p:txBody>
      </p:sp>
      <p:sp>
        <p:nvSpPr>
          <p:cNvPr id="17413" name="Rectangle 5"/>
          <p:cNvSpPr>
            <a:spLocks noGrp="1" noChangeArrowheads="1"/>
          </p:cNvSpPr>
          <p:nvPr>
            <p:ph type="title" idx="4294967295"/>
          </p:nvPr>
        </p:nvSpPr>
        <p:spPr>
          <a:xfrm>
            <a:off x="1905000" y="304800"/>
            <a:ext cx="5486400" cy="457200"/>
          </a:xfrm>
        </p:spPr>
        <p:txBody>
          <a:bodyPr/>
          <a:lstStyle/>
          <a:p>
            <a:r>
              <a:rPr lang="en-US" sz="3200" u="sng">
                <a:solidFill>
                  <a:schemeClr val="tx1"/>
                </a:solidFill>
              </a:rPr>
              <a:t>sp</a:t>
            </a:r>
            <a:r>
              <a:rPr lang="en-US" sz="3200" u="sng" baseline="30000">
                <a:solidFill>
                  <a:schemeClr val="tx1"/>
                </a:solidFill>
              </a:rPr>
              <a:t>2</a:t>
            </a:r>
            <a:r>
              <a:rPr lang="en-US" sz="3200" u="sng">
                <a:solidFill>
                  <a:schemeClr val="tx1"/>
                </a:solidFill>
              </a:rPr>
              <a:t> Hybrid Orbitals</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0-#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slide(fromLeft)">
                                      <p:cBhvr>
                                        <p:cTn id="13"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762000" y="1219200"/>
            <a:ext cx="7620000" cy="3416320"/>
          </a:xfrm>
          <a:prstGeom prst="rect">
            <a:avLst/>
          </a:prstGeom>
          <a:noFill/>
        </p:spPr>
        <p:txBody>
          <a:bodyPr wrap="square" rtlCol="0">
            <a:spAutoFit/>
          </a:bodyPr>
          <a:lstStyle/>
          <a:p>
            <a:r>
              <a:rPr lang="en-US" i="1" dirty="0">
                <a:solidFill>
                  <a:schemeClr val="accent2"/>
                </a:solidFill>
              </a:rPr>
              <a:t>An understanding of the derivation and depiction of these orbitals is beyond the scope of this course and the AP Exam. </a:t>
            </a:r>
            <a:r>
              <a:rPr lang="en-US" i="1" u="sng" dirty="0">
                <a:solidFill>
                  <a:srgbClr val="C00000"/>
                </a:solidFill>
                <a:effectLst>
                  <a:outerShdw blurRad="38100" dist="38100" dir="2700000" algn="tl">
                    <a:srgbClr val="000000">
                      <a:alpha val="43137"/>
                    </a:srgbClr>
                  </a:outerShdw>
                </a:effectLst>
              </a:rPr>
              <a:t>Current evidence suggests that hybridization involving d orbitals does not exist</a:t>
            </a:r>
            <a:r>
              <a:rPr lang="en-US" i="1" dirty="0">
                <a:solidFill>
                  <a:schemeClr val="accent2"/>
                </a:solidFill>
              </a:rPr>
              <a:t>, and there is controversy about the need to teach any hybridization. Until there is agreement in the chemistry community, we will continue to include </a:t>
            </a:r>
            <a:r>
              <a:rPr lang="en-US" i="1" dirty="0" err="1">
                <a:solidFill>
                  <a:schemeClr val="accent2"/>
                </a:solidFill>
              </a:rPr>
              <a:t>sp</a:t>
            </a:r>
            <a:r>
              <a:rPr lang="en-US" i="1" dirty="0">
                <a:solidFill>
                  <a:schemeClr val="accent2"/>
                </a:solidFill>
              </a:rPr>
              <a:t>, sp</a:t>
            </a:r>
            <a:r>
              <a:rPr lang="en-US" i="1" baseline="30000" dirty="0">
                <a:solidFill>
                  <a:schemeClr val="accent2"/>
                </a:solidFill>
              </a:rPr>
              <a:t>2</a:t>
            </a:r>
            <a:r>
              <a:rPr lang="en-US" i="1" dirty="0">
                <a:solidFill>
                  <a:schemeClr val="accent2"/>
                </a:solidFill>
              </a:rPr>
              <a:t>, and sp</a:t>
            </a:r>
            <a:r>
              <a:rPr lang="en-US" i="1" baseline="30000" dirty="0">
                <a:solidFill>
                  <a:schemeClr val="accent2"/>
                </a:solidFill>
              </a:rPr>
              <a:t>3</a:t>
            </a:r>
            <a:r>
              <a:rPr lang="en-US" i="1" dirty="0">
                <a:solidFill>
                  <a:schemeClr val="accent2"/>
                </a:solidFill>
              </a:rPr>
              <a:t> hybridization in the current course.</a:t>
            </a:r>
            <a:endParaRPr lang="en-US" dirty="0">
              <a:solidFill>
                <a:schemeClr val="accent2"/>
              </a:solidFill>
            </a:endParaRPr>
          </a:p>
        </p:txBody>
      </p:sp>
      <p:sp>
        <p:nvSpPr>
          <p:cNvPr id="3" name="Title 2"/>
          <p:cNvSpPr>
            <a:spLocks noGrp="1"/>
          </p:cNvSpPr>
          <p:nvPr>
            <p:ph type="title"/>
          </p:nvPr>
        </p:nvSpPr>
        <p:spPr>
          <a:xfrm>
            <a:off x="609600" y="228600"/>
            <a:ext cx="7772400" cy="1143000"/>
          </a:xfrm>
        </p:spPr>
        <p:txBody>
          <a:bodyPr/>
          <a:lstStyle/>
          <a:p>
            <a:r>
              <a:rPr lang="en-US" sz="3600" dirty="0">
                <a:solidFill>
                  <a:srgbClr val="FF0000"/>
                </a:solidFill>
                <a:effectLst>
                  <a:outerShdw blurRad="38100" dist="38100" dir="2700000" algn="tl">
                    <a:srgbClr val="000000">
                      <a:alpha val="43137"/>
                    </a:srgbClr>
                  </a:outerShdw>
                </a:effectLst>
              </a:rPr>
              <a:t>Exclusion Warning</a:t>
            </a:r>
          </a:p>
        </p:txBody>
      </p:sp>
    </p:spTree>
    <p:extLst>
      <p:ext uri="{BB962C8B-B14F-4D97-AF65-F5344CB8AC3E}">
        <p14:creationId xmlns:p14="http://schemas.microsoft.com/office/powerpoint/2010/main" val="76525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sz="quarter"/>
          </p:nvPr>
        </p:nvSpPr>
        <p:spPr>
          <a:xfrm>
            <a:off x="685800" y="304800"/>
            <a:ext cx="7772400" cy="1143000"/>
          </a:xfrm>
        </p:spPr>
        <p:txBody>
          <a:bodyPr/>
          <a:lstStyle/>
          <a:p>
            <a:r>
              <a:rPr lang="en-US" sz="3200">
                <a:solidFill>
                  <a:srgbClr val="333333"/>
                </a:solidFill>
                <a:effectLst>
                  <a:outerShdw blurRad="38100" dist="38100" dir="2700000" algn="tl">
                    <a:srgbClr val="000000"/>
                  </a:outerShdw>
                </a:effectLst>
              </a:rPr>
              <a:t>Hybridization Involving “</a:t>
            </a:r>
            <a:r>
              <a:rPr lang="en-US" sz="3200" i="1">
                <a:solidFill>
                  <a:srgbClr val="333333"/>
                </a:solidFill>
                <a:effectLst>
                  <a:outerShdw blurRad="38100" dist="38100" dir="2700000" algn="tl">
                    <a:srgbClr val="000000"/>
                  </a:outerShdw>
                </a:effectLst>
              </a:rPr>
              <a:t>d</a:t>
            </a:r>
            <a:r>
              <a:rPr lang="en-US" sz="3200">
                <a:solidFill>
                  <a:srgbClr val="333333"/>
                </a:solidFill>
                <a:effectLst>
                  <a:outerShdw blurRad="38100" dist="38100" dir="2700000" algn="tl">
                    <a:srgbClr val="000000"/>
                  </a:outerShdw>
                </a:effectLst>
              </a:rPr>
              <a:t>” Orbitals</a:t>
            </a:r>
          </a:p>
        </p:txBody>
      </p:sp>
      <p:graphicFrame>
        <p:nvGraphicFramePr>
          <p:cNvPr id="18439" name="Object 7"/>
          <p:cNvGraphicFramePr>
            <a:graphicFrameLocks noGrp="1" noChangeAspect="1"/>
          </p:cNvGraphicFramePr>
          <p:nvPr>
            <p:ph sz="quarter" idx="1"/>
          </p:nvPr>
        </p:nvGraphicFramePr>
        <p:xfrm>
          <a:off x="3810000" y="5029200"/>
          <a:ext cx="1358900" cy="1206500"/>
        </p:xfrm>
        <a:graphic>
          <a:graphicData uri="http://schemas.openxmlformats.org/presentationml/2006/ole">
            <mc:AlternateContent xmlns:mc="http://schemas.openxmlformats.org/markup-compatibility/2006">
              <mc:Choice xmlns:v="urn:schemas-microsoft-com:vml" Requires="v">
                <p:oleObj spid="_x0000_s2056" name="ChemSketch" r:id="rId4" imgW="1359360" imgH="1207080" progId="ACD.ChemSketch.20">
                  <p:embed/>
                </p:oleObj>
              </mc:Choice>
              <mc:Fallback>
                <p:oleObj name="ChemSketch" r:id="rId4" imgW="1359360" imgH="1207080" progId="ACD.ChemSketch.20">
                  <p:embed/>
                  <p:pic>
                    <p:nvPicPr>
                      <p:cNvPr id="18439" name="Object 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5029200"/>
                        <a:ext cx="13589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41" name="Object 9"/>
          <p:cNvGraphicFramePr>
            <a:graphicFrameLocks noGrp="1" noChangeAspect="1"/>
          </p:cNvGraphicFramePr>
          <p:nvPr>
            <p:ph sz="quarter" idx="2"/>
          </p:nvPr>
        </p:nvGraphicFramePr>
        <p:xfrm>
          <a:off x="6248400" y="5105400"/>
          <a:ext cx="1358900" cy="1166813"/>
        </p:xfrm>
        <a:graphic>
          <a:graphicData uri="http://schemas.openxmlformats.org/presentationml/2006/ole">
            <mc:AlternateContent xmlns:mc="http://schemas.openxmlformats.org/markup-compatibility/2006">
              <mc:Choice xmlns:v="urn:schemas-microsoft-com:vml" Requires="v">
                <p:oleObj spid="_x0000_s2057" name="ChemSketch" r:id="rId6" imgW="1359360" imgH="1167480" progId="ACD.ChemSketch.20">
                  <p:embed/>
                </p:oleObj>
              </mc:Choice>
              <mc:Fallback>
                <p:oleObj name="ChemSketch" r:id="rId6" imgW="1359360" imgH="1167480" progId="ACD.ChemSketch.20">
                  <p:embed/>
                  <p:pic>
                    <p:nvPicPr>
                      <p:cNvPr id="18441" name="Object 9"/>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5105400"/>
                        <a:ext cx="1358900" cy="116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43" name="Object 11"/>
          <p:cNvGraphicFramePr>
            <a:graphicFrameLocks noGrp="1" noChangeAspect="1"/>
          </p:cNvGraphicFramePr>
          <p:nvPr>
            <p:ph sz="quarter" idx="3"/>
          </p:nvPr>
        </p:nvGraphicFramePr>
        <p:xfrm>
          <a:off x="1676400" y="5105400"/>
          <a:ext cx="1358900" cy="1119188"/>
        </p:xfrm>
        <a:graphic>
          <a:graphicData uri="http://schemas.openxmlformats.org/presentationml/2006/ole">
            <mc:AlternateContent xmlns:mc="http://schemas.openxmlformats.org/markup-compatibility/2006">
              <mc:Choice xmlns:v="urn:schemas-microsoft-com:vml" Requires="v">
                <p:oleObj spid="_x0000_s2058" name="ChemSketch" r:id="rId8" imgW="1359360" imgH="1118520" progId="ACD.ChemSketch.20">
                  <p:embed/>
                </p:oleObj>
              </mc:Choice>
              <mc:Fallback>
                <p:oleObj name="ChemSketch" r:id="rId8" imgW="1359360" imgH="1118520" progId="ACD.ChemSketch.20">
                  <p:embed/>
                  <p:pic>
                    <p:nvPicPr>
                      <p:cNvPr id="18443" name="Object 1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6400" y="5105400"/>
                        <a:ext cx="1358900" cy="111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6" name="Text Box 4"/>
          <p:cNvSpPr txBox="1">
            <a:spLocks noChangeArrowheads="1"/>
          </p:cNvSpPr>
          <p:nvPr/>
        </p:nvSpPr>
        <p:spPr bwMode="auto">
          <a:xfrm>
            <a:off x="685800" y="1371600"/>
            <a:ext cx="8016875" cy="822325"/>
          </a:xfrm>
          <a:prstGeom prst="rect">
            <a:avLst/>
          </a:prstGeom>
          <a:noFill/>
          <a:ln w="9525">
            <a:noFill/>
            <a:miter lim="800000"/>
            <a:headEnd/>
            <a:tailEnd/>
          </a:ln>
          <a:effectLst/>
        </p:spPr>
        <p:txBody>
          <a:bodyPr>
            <a:spAutoFit/>
          </a:bodyPr>
          <a:lstStyle/>
          <a:p>
            <a:r>
              <a:rPr lang="en-US">
                <a:solidFill>
                  <a:srgbClr val="333333"/>
                </a:solidFill>
              </a:rPr>
              <a:t>Beginning with elements in the third row, “</a:t>
            </a:r>
            <a:r>
              <a:rPr lang="en-US" i="1">
                <a:solidFill>
                  <a:srgbClr val="333333"/>
                </a:solidFill>
              </a:rPr>
              <a:t>d</a:t>
            </a:r>
            <a:r>
              <a:rPr lang="en-US">
                <a:solidFill>
                  <a:srgbClr val="333333"/>
                </a:solidFill>
              </a:rPr>
              <a:t>” orbitals may also hybridize</a:t>
            </a:r>
          </a:p>
        </p:txBody>
      </p:sp>
      <p:sp>
        <p:nvSpPr>
          <p:cNvPr id="18437" name="Text Box 5"/>
          <p:cNvSpPr txBox="1">
            <a:spLocks noChangeArrowheads="1"/>
          </p:cNvSpPr>
          <p:nvPr/>
        </p:nvSpPr>
        <p:spPr bwMode="auto">
          <a:xfrm>
            <a:off x="990600" y="2133600"/>
            <a:ext cx="7102475" cy="457200"/>
          </a:xfrm>
          <a:prstGeom prst="rect">
            <a:avLst/>
          </a:prstGeom>
          <a:noFill/>
          <a:ln w="9525">
            <a:noFill/>
            <a:miter lim="800000"/>
            <a:headEnd/>
            <a:tailEnd/>
          </a:ln>
          <a:effectLst/>
        </p:spPr>
        <p:txBody>
          <a:bodyPr>
            <a:spAutoFit/>
          </a:bodyPr>
          <a:lstStyle/>
          <a:p>
            <a:r>
              <a:rPr lang="en-US" i="1">
                <a:solidFill>
                  <a:srgbClr val="333333"/>
                </a:solidFill>
              </a:rPr>
              <a:t>dsp</a:t>
            </a:r>
            <a:r>
              <a:rPr lang="en-US" i="1" baseline="30000">
                <a:solidFill>
                  <a:srgbClr val="333333"/>
                </a:solidFill>
              </a:rPr>
              <a:t>3</a:t>
            </a:r>
            <a:r>
              <a:rPr lang="en-US">
                <a:solidFill>
                  <a:srgbClr val="333333"/>
                </a:solidFill>
              </a:rPr>
              <a:t> =</a:t>
            </a:r>
            <a:r>
              <a:rPr lang="en-US">
                <a:solidFill>
                  <a:srgbClr val="5F5F5F"/>
                </a:solidFill>
              </a:rPr>
              <a:t> </a:t>
            </a:r>
            <a:r>
              <a:rPr lang="en-US" u="sng">
                <a:solidFill>
                  <a:srgbClr val="FF3300"/>
                </a:solidFill>
              </a:rPr>
              <a:t>five</a:t>
            </a:r>
            <a:r>
              <a:rPr lang="en-US">
                <a:solidFill>
                  <a:srgbClr val="5F5F5F"/>
                </a:solidFill>
              </a:rPr>
              <a:t> </a:t>
            </a:r>
            <a:r>
              <a:rPr lang="en-US">
                <a:solidFill>
                  <a:srgbClr val="333333"/>
                </a:solidFill>
              </a:rPr>
              <a:t>hybrid orbitals of equal energy</a:t>
            </a:r>
          </a:p>
        </p:txBody>
      </p:sp>
      <p:sp>
        <p:nvSpPr>
          <p:cNvPr id="18438" name="Text Box 6"/>
          <p:cNvSpPr txBox="1">
            <a:spLocks noChangeArrowheads="1"/>
          </p:cNvSpPr>
          <p:nvPr/>
        </p:nvSpPr>
        <p:spPr bwMode="auto">
          <a:xfrm>
            <a:off x="838200" y="4343400"/>
            <a:ext cx="7102475" cy="457200"/>
          </a:xfrm>
          <a:prstGeom prst="rect">
            <a:avLst/>
          </a:prstGeom>
          <a:noFill/>
          <a:ln w="9525">
            <a:noFill/>
            <a:miter lim="800000"/>
            <a:headEnd/>
            <a:tailEnd/>
          </a:ln>
          <a:effectLst/>
        </p:spPr>
        <p:txBody>
          <a:bodyPr>
            <a:spAutoFit/>
          </a:bodyPr>
          <a:lstStyle/>
          <a:p>
            <a:r>
              <a:rPr lang="en-US" i="1">
                <a:solidFill>
                  <a:srgbClr val="333333"/>
                </a:solidFill>
              </a:rPr>
              <a:t>d</a:t>
            </a:r>
            <a:r>
              <a:rPr lang="en-US" i="1" baseline="30000">
                <a:solidFill>
                  <a:srgbClr val="333333"/>
                </a:solidFill>
              </a:rPr>
              <a:t> 2</a:t>
            </a:r>
            <a:r>
              <a:rPr lang="en-US" i="1">
                <a:solidFill>
                  <a:srgbClr val="333333"/>
                </a:solidFill>
              </a:rPr>
              <a:t>sp</a:t>
            </a:r>
            <a:r>
              <a:rPr lang="en-US" i="1" baseline="30000">
                <a:solidFill>
                  <a:srgbClr val="333333"/>
                </a:solidFill>
              </a:rPr>
              <a:t>3</a:t>
            </a:r>
            <a:r>
              <a:rPr lang="en-US">
                <a:solidFill>
                  <a:srgbClr val="333333"/>
                </a:solidFill>
              </a:rPr>
              <a:t> = </a:t>
            </a:r>
            <a:r>
              <a:rPr lang="en-US" u="sng">
                <a:solidFill>
                  <a:srgbClr val="FF3300"/>
                </a:solidFill>
              </a:rPr>
              <a:t>six</a:t>
            </a:r>
            <a:r>
              <a:rPr lang="en-US">
                <a:solidFill>
                  <a:srgbClr val="333333"/>
                </a:solidFill>
              </a:rPr>
              <a:t> hybrid orbitals of equal energy</a:t>
            </a:r>
          </a:p>
        </p:txBody>
      </p:sp>
      <p:graphicFrame>
        <p:nvGraphicFramePr>
          <p:cNvPr id="18445" name="Object 13"/>
          <p:cNvGraphicFramePr>
            <a:graphicFrameLocks noGrp="1" noChangeAspect="1"/>
          </p:cNvGraphicFramePr>
          <p:nvPr>
            <p:ph sz="quarter" idx="4"/>
          </p:nvPr>
        </p:nvGraphicFramePr>
        <p:xfrm>
          <a:off x="1166813" y="2819400"/>
          <a:ext cx="1042987" cy="1212850"/>
        </p:xfrm>
        <a:graphic>
          <a:graphicData uri="http://schemas.openxmlformats.org/presentationml/2006/ole">
            <mc:AlternateContent xmlns:mc="http://schemas.openxmlformats.org/markup-compatibility/2006">
              <mc:Choice xmlns:v="urn:schemas-microsoft-com:vml" Requires="v">
                <p:oleObj spid="_x0000_s2059" name="ChemSketch" r:id="rId10" imgW="1042560" imgH="1213200" progId="ACD.ChemSketch.20">
                  <p:embed/>
                </p:oleObj>
              </mc:Choice>
              <mc:Fallback>
                <p:oleObj name="ChemSketch" r:id="rId10" imgW="1042560" imgH="1213200" progId="ACD.ChemSketch.20">
                  <p:embed/>
                  <p:pic>
                    <p:nvPicPr>
                      <p:cNvPr id="18445" name="Object 13"/>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66813" y="2819400"/>
                        <a:ext cx="1042987"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47" name="Object 15"/>
          <p:cNvGraphicFramePr>
            <a:graphicFrameLocks noChangeAspect="1"/>
          </p:cNvGraphicFramePr>
          <p:nvPr/>
        </p:nvGraphicFramePr>
        <p:xfrm>
          <a:off x="2908300" y="2819400"/>
          <a:ext cx="1054100" cy="1212850"/>
        </p:xfrm>
        <a:graphic>
          <a:graphicData uri="http://schemas.openxmlformats.org/presentationml/2006/ole">
            <mc:AlternateContent xmlns:mc="http://schemas.openxmlformats.org/markup-compatibility/2006">
              <mc:Choice xmlns:v="urn:schemas-microsoft-com:vml" Requires="v">
                <p:oleObj spid="_x0000_s2060" name="ChemSketch" r:id="rId12" imgW="1054440" imgH="1213200" progId="ACD.ChemSketch.20">
                  <p:embed/>
                </p:oleObj>
              </mc:Choice>
              <mc:Fallback>
                <p:oleObj name="ChemSketch" r:id="rId12" imgW="1054440" imgH="1213200" progId="ACD.ChemSketch.20">
                  <p:embed/>
                  <p:pic>
                    <p:nvPicPr>
                      <p:cNvPr id="18447"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08300" y="2819400"/>
                        <a:ext cx="10541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48" name="Object 16"/>
          <p:cNvGraphicFramePr>
            <a:graphicFrameLocks noChangeAspect="1"/>
          </p:cNvGraphicFramePr>
          <p:nvPr/>
        </p:nvGraphicFramePr>
        <p:xfrm>
          <a:off x="4800600" y="2825750"/>
          <a:ext cx="1054100" cy="1212850"/>
        </p:xfrm>
        <a:graphic>
          <a:graphicData uri="http://schemas.openxmlformats.org/presentationml/2006/ole">
            <mc:AlternateContent xmlns:mc="http://schemas.openxmlformats.org/markup-compatibility/2006">
              <mc:Choice xmlns:v="urn:schemas-microsoft-com:vml" Requires="v">
                <p:oleObj spid="_x0000_s2061" name="ChemSketch" r:id="rId14" imgW="1054440" imgH="1213200" progId="ACD.ChemSketch.20">
                  <p:embed/>
                </p:oleObj>
              </mc:Choice>
              <mc:Fallback>
                <p:oleObj name="ChemSketch" r:id="rId14" imgW="1054440" imgH="1213200" progId="ACD.ChemSketch.20">
                  <p:embed/>
                  <p:pic>
                    <p:nvPicPr>
                      <p:cNvPr id="18448"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00600" y="2825750"/>
                        <a:ext cx="10541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49" name="Object 17"/>
          <p:cNvGraphicFramePr>
            <a:graphicFrameLocks noChangeAspect="1"/>
          </p:cNvGraphicFramePr>
          <p:nvPr/>
        </p:nvGraphicFramePr>
        <p:xfrm>
          <a:off x="6705600" y="2819400"/>
          <a:ext cx="1069975" cy="1212850"/>
        </p:xfrm>
        <a:graphic>
          <a:graphicData uri="http://schemas.openxmlformats.org/presentationml/2006/ole">
            <mc:AlternateContent xmlns:mc="http://schemas.openxmlformats.org/markup-compatibility/2006">
              <mc:Choice xmlns:v="urn:schemas-microsoft-com:vml" Requires="v">
                <p:oleObj spid="_x0000_s2062" name="ChemSketch" r:id="rId16" imgW="1069920" imgH="1213200" progId="ACD.ChemSketch.20">
                  <p:embed/>
                </p:oleObj>
              </mc:Choice>
              <mc:Fallback>
                <p:oleObj name="ChemSketch" r:id="rId16" imgW="1069920" imgH="1213200" progId="ACD.ChemSketch.20">
                  <p:embed/>
                  <p:pic>
                    <p:nvPicPr>
                      <p:cNvPr id="18449"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05600" y="2819400"/>
                        <a:ext cx="106997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0"/>
            <a:ext cx="8077200" cy="914400"/>
          </a:xfrm>
        </p:spPr>
        <p:txBody>
          <a:bodyPr/>
          <a:lstStyle/>
          <a:p>
            <a:pPr algn="l"/>
            <a:r>
              <a:rPr lang="en-US" sz="3200">
                <a:effectLst>
                  <a:outerShdw blurRad="38100" dist="38100" dir="2700000" algn="tl">
                    <a:srgbClr val="FFFFFF"/>
                  </a:outerShdw>
                </a:effectLst>
              </a:rPr>
              <a:t>Hybridization and Molecular Geometry</a:t>
            </a:r>
          </a:p>
        </p:txBody>
      </p:sp>
      <p:graphicFrame>
        <p:nvGraphicFramePr>
          <p:cNvPr id="20527" name="Group 47"/>
          <p:cNvGraphicFramePr>
            <a:graphicFrameLocks noGrp="1"/>
          </p:cNvGraphicFramePr>
          <p:nvPr/>
        </p:nvGraphicFramePr>
        <p:xfrm>
          <a:off x="609600" y="1219200"/>
          <a:ext cx="7848600" cy="2939670"/>
        </p:xfrm>
        <a:graphic>
          <a:graphicData uri="http://schemas.openxmlformats.org/drawingml/2006/table">
            <a:tbl>
              <a:tblPr/>
              <a:tblGrid>
                <a:gridCol w="3276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6600"/>
                        </a:solidFill>
                        <a:effectLst>
                          <a:outerShdw blurRad="38100" dist="38100" dir="2700000" algn="tl">
                            <a:srgbClr val="000000"/>
                          </a:outerShdw>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6600"/>
                          </a:solidFill>
                          <a:effectLst>
                            <a:outerShdw blurRad="38100" dist="38100" dir="2700000" algn="tl">
                              <a:srgbClr val="000000"/>
                            </a:outerShdw>
                          </a:effectLst>
                          <a:latin typeface="Comic Sans MS" pitchFamily="66" charset="0"/>
                        </a:rPr>
                        <a:t>Forms</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a:ln>
                          <a:noFill/>
                        </a:ln>
                        <a:solidFill>
                          <a:srgbClr val="006600"/>
                        </a:solidFill>
                        <a:effectLst>
                          <a:outerShdw blurRad="38100" dist="38100" dir="2700000" algn="tl">
                            <a:srgbClr val="000000"/>
                          </a:outerShdw>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6600"/>
                          </a:solidFill>
                          <a:effectLst>
                            <a:outerShdw blurRad="38100" dist="38100" dir="2700000" algn="tl">
                              <a:srgbClr val="000000"/>
                            </a:outerShdw>
                          </a:effectLst>
                          <a:latin typeface="Comic Sans MS" pitchFamily="66" charset="0"/>
                        </a:rPr>
                        <a:t>Overall Structure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6600"/>
                          </a:solidFill>
                          <a:effectLst>
                            <a:outerShdw blurRad="38100" dist="38100" dir="2700000" algn="tl">
                              <a:srgbClr val="000000"/>
                            </a:outerShdw>
                          </a:effectLst>
                          <a:latin typeface="Comic Sans MS" pitchFamily="66" charset="0"/>
                        </a:rPr>
                        <a:t>Hybridization of “A”</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4FDA1"/>
                    </a:solidFill>
                  </a:tcPr>
                </a:tc>
                <a:extLst>
                  <a:ext uri="{0D108BD9-81ED-4DB2-BD59-A6C34878D82A}">
                    <a16:rowId xmlns:a16="http://schemas.microsoft.com/office/drawing/2014/main" val="10000"/>
                  </a:ext>
                </a:extLst>
              </a:tr>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AX</a:t>
                      </a:r>
                      <a:r>
                        <a:rPr kumimoji="0" lang="en-US" sz="2000" b="0" i="0" u="none" strike="noStrike" cap="none" normalizeH="0" baseline="-25000">
                          <a:ln>
                            <a:noFill/>
                          </a:ln>
                          <a:solidFill>
                            <a:schemeClr val="tx1"/>
                          </a:solidFill>
                          <a:effectLst/>
                          <a:latin typeface="Comic Sans MS" pitchFamily="66"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Linear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Comic Sans MS" pitchFamily="66" charset="0"/>
                        </a:rPr>
                        <a:t>sp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extLst>
                  <a:ext uri="{0D108BD9-81ED-4DB2-BD59-A6C34878D82A}">
                    <a16:rowId xmlns:a16="http://schemas.microsoft.com/office/drawing/2014/main" val="10001"/>
                  </a:ext>
                </a:extLst>
              </a:tr>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AX</a:t>
                      </a:r>
                      <a:r>
                        <a:rPr kumimoji="0" lang="en-US" sz="2000" b="0" i="0" u="none" strike="noStrike" cap="none" normalizeH="0" baseline="-25000">
                          <a:ln>
                            <a:noFill/>
                          </a:ln>
                          <a:solidFill>
                            <a:schemeClr val="tx1"/>
                          </a:solidFill>
                          <a:effectLst/>
                          <a:latin typeface="Comic Sans MS" pitchFamily="66" charset="0"/>
                        </a:rPr>
                        <a:t>3</a:t>
                      </a:r>
                      <a:r>
                        <a:rPr kumimoji="0" lang="en-US" sz="2000" b="0" i="0" u="none" strike="noStrike" cap="none" normalizeH="0" baseline="0">
                          <a:ln>
                            <a:noFill/>
                          </a:ln>
                          <a:solidFill>
                            <a:schemeClr val="tx1"/>
                          </a:solidFill>
                          <a:effectLst/>
                          <a:latin typeface="Comic Sans MS" pitchFamily="66" charset="0"/>
                        </a:rPr>
                        <a:t>, AX</a:t>
                      </a:r>
                      <a:r>
                        <a:rPr kumimoji="0" lang="en-US" sz="2000" b="0" i="0" u="none" strike="noStrike" cap="none" normalizeH="0" baseline="-25000">
                          <a:ln>
                            <a:noFill/>
                          </a:ln>
                          <a:solidFill>
                            <a:schemeClr val="tx1"/>
                          </a:solidFill>
                          <a:effectLst/>
                          <a:latin typeface="Comic Sans MS" pitchFamily="66" charset="0"/>
                        </a:rPr>
                        <a:t>2</a:t>
                      </a:r>
                      <a:r>
                        <a:rPr kumimoji="0" lang="en-US" sz="2000" b="0" i="0" u="none" strike="noStrike" cap="none" normalizeH="0" baseline="0">
                          <a:ln>
                            <a:noFill/>
                          </a:ln>
                          <a:solidFill>
                            <a:schemeClr val="tx1"/>
                          </a:solidFill>
                          <a:effectLst/>
                          <a:latin typeface="Comic Sans MS" pitchFamily="66"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Trigonal Planar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Comic Sans MS" pitchFamily="66" charset="0"/>
                        </a:rPr>
                        <a:t>sp</a:t>
                      </a:r>
                      <a:r>
                        <a:rPr kumimoji="0" lang="en-US" sz="2000" b="0" i="1" u="none" strike="noStrike" cap="none" normalizeH="0" baseline="30000">
                          <a:ln>
                            <a:noFill/>
                          </a:ln>
                          <a:solidFill>
                            <a:schemeClr val="tx1"/>
                          </a:solidFill>
                          <a:effectLst/>
                          <a:latin typeface="Comic Sans MS" pitchFamily="66"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extLst>
                  <a:ext uri="{0D108BD9-81ED-4DB2-BD59-A6C34878D82A}">
                    <a16:rowId xmlns:a16="http://schemas.microsoft.com/office/drawing/2014/main" val="10002"/>
                  </a:ext>
                </a:extLst>
              </a:tr>
              <a:tr h="446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AX</a:t>
                      </a:r>
                      <a:r>
                        <a:rPr kumimoji="0" lang="en-US" sz="2000" b="0" i="0" u="none" strike="noStrike" cap="none" normalizeH="0" baseline="-25000">
                          <a:ln>
                            <a:noFill/>
                          </a:ln>
                          <a:solidFill>
                            <a:schemeClr val="tx1"/>
                          </a:solidFill>
                          <a:effectLst/>
                          <a:latin typeface="Comic Sans MS" pitchFamily="66" charset="0"/>
                        </a:rPr>
                        <a:t>4</a:t>
                      </a:r>
                      <a:r>
                        <a:rPr kumimoji="0" lang="en-US" sz="2000" b="0" i="0" u="none" strike="noStrike" cap="none" normalizeH="0" baseline="0">
                          <a:ln>
                            <a:noFill/>
                          </a:ln>
                          <a:solidFill>
                            <a:schemeClr val="tx1"/>
                          </a:solidFill>
                          <a:effectLst/>
                          <a:latin typeface="Comic Sans MS" pitchFamily="66" charset="0"/>
                        </a:rPr>
                        <a:t>, AX</a:t>
                      </a:r>
                      <a:r>
                        <a:rPr kumimoji="0" lang="en-US" sz="2000" b="0" i="0" u="none" strike="noStrike" cap="none" normalizeH="0" baseline="-25000">
                          <a:ln>
                            <a:noFill/>
                          </a:ln>
                          <a:solidFill>
                            <a:schemeClr val="tx1"/>
                          </a:solidFill>
                          <a:effectLst/>
                          <a:latin typeface="Comic Sans MS" pitchFamily="66" charset="0"/>
                        </a:rPr>
                        <a:t>3</a:t>
                      </a:r>
                      <a:r>
                        <a:rPr kumimoji="0" lang="en-US" sz="2000" b="0" i="0" u="none" strike="noStrike" cap="none" normalizeH="0" baseline="0">
                          <a:ln>
                            <a:noFill/>
                          </a:ln>
                          <a:solidFill>
                            <a:schemeClr val="tx1"/>
                          </a:solidFill>
                          <a:effectLst/>
                          <a:latin typeface="Comic Sans MS" pitchFamily="66" charset="0"/>
                        </a:rPr>
                        <a:t>E, AX</a:t>
                      </a:r>
                      <a:r>
                        <a:rPr kumimoji="0" lang="en-US" sz="2000" b="0" i="0" u="none" strike="noStrike" cap="none" normalizeH="0" baseline="-25000">
                          <a:ln>
                            <a:noFill/>
                          </a:ln>
                          <a:solidFill>
                            <a:schemeClr val="tx1"/>
                          </a:solidFill>
                          <a:effectLst/>
                          <a:latin typeface="Comic Sans MS" pitchFamily="66" charset="0"/>
                        </a:rPr>
                        <a:t>2</a:t>
                      </a:r>
                      <a:r>
                        <a:rPr kumimoji="0" lang="en-US" sz="2000" b="0" i="0" u="none" strike="noStrike" cap="none" normalizeH="0" baseline="0">
                          <a:ln>
                            <a:noFill/>
                          </a:ln>
                          <a:solidFill>
                            <a:schemeClr val="tx1"/>
                          </a:solidFill>
                          <a:effectLst/>
                          <a:latin typeface="Comic Sans MS" pitchFamily="66" charset="0"/>
                        </a:rPr>
                        <a:t>E</a:t>
                      </a:r>
                      <a:r>
                        <a:rPr kumimoji="0" lang="en-US" sz="2000" b="0" i="0" u="none" strike="noStrike" cap="none" normalizeH="0" baseline="-25000">
                          <a:ln>
                            <a:noFill/>
                          </a:ln>
                          <a:solidFill>
                            <a:schemeClr val="tx1"/>
                          </a:solidFill>
                          <a:effectLst/>
                          <a:latin typeface="Comic Sans MS" pitchFamily="66"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Tetrahedral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sp</a:t>
                      </a:r>
                      <a:r>
                        <a:rPr kumimoji="0" lang="en-US" sz="2000" b="0" i="1" u="none" strike="noStrike" cap="none" normalizeH="0" baseline="30000">
                          <a:ln>
                            <a:noFill/>
                          </a:ln>
                          <a:solidFill>
                            <a:schemeClr val="tx1"/>
                          </a:solidFill>
                          <a:effectLst/>
                          <a:latin typeface="Comic Sans MS" pitchFamily="66"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extLst>
                  <a:ext uri="{0D108BD9-81ED-4DB2-BD59-A6C34878D82A}">
                    <a16:rowId xmlns:a16="http://schemas.microsoft.com/office/drawing/2014/main" val="10003"/>
                  </a:ext>
                </a:extLst>
              </a:tr>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AX</a:t>
                      </a:r>
                      <a:r>
                        <a:rPr kumimoji="0" lang="en-US" sz="2000" b="0" i="0" u="none" strike="noStrike" cap="none" normalizeH="0" baseline="-25000">
                          <a:ln>
                            <a:noFill/>
                          </a:ln>
                          <a:solidFill>
                            <a:schemeClr val="tx1"/>
                          </a:solidFill>
                          <a:effectLst/>
                          <a:latin typeface="Comic Sans MS" pitchFamily="66" charset="0"/>
                        </a:rPr>
                        <a:t>5</a:t>
                      </a:r>
                      <a:r>
                        <a:rPr kumimoji="0" lang="en-US" sz="2000" b="0" i="0" u="none" strike="noStrike" cap="none" normalizeH="0" baseline="0">
                          <a:ln>
                            <a:noFill/>
                          </a:ln>
                          <a:solidFill>
                            <a:schemeClr val="tx1"/>
                          </a:solidFill>
                          <a:effectLst/>
                          <a:latin typeface="Comic Sans MS" pitchFamily="66" charset="0"/>
                        </a:rPr>
                        <a:t>, AX</a:t>
                      </a:r>
                      <a:r>
                        <a:rPr kumimoji="0" lang="en-US" sz="2000" b="0" i="0" u="none" strike="noStrike" cap="none" normalizeH="0" baseline="-25000">
                          <a:ln>
                            <a:noFill/>
                          </a:ln>
                          <a:solidFill>
                            <a:schemeClr val="tx1"/>
                          </a:solidFill>
                          <a:effectLst/>
                          <a:latin typeface="Comic Sans MS" pitchFamily="66" charset="0"/>
                        </a:rPr>
                        <a:t>4</a:t>
                      </a:r>
                      <a:r>
                        <a:rPr kumimoji="0" lang="en-US" sz="2000" b="0" i="0" u="none" strike="noStrike" cap="none" normalizeH="0" baseline="0">
                          <a:ln>
                            <a:noFill/>
                          </a:ln>
                          <a:solidFill>
                            <a:schemeClr val="tx1"/>
                          </a:solidFill>
                          <a:effectLst/>
                          <a:latin typeface="Comic Sans MS" pitchFamily="66" charset="0"/>
                        </a:rPr>
                        <a:t>E, AX</a:t>
                      </a:r>
                      <a:r>
                        <a:rPr kumimoji="0" lang="en-US" sz="2000" b="0" i="0" u="none" strike="noStrike" cap="none" normalizeH="0" baseline="-25000">
                          <a:ln>
                            <a:noFill/>
                          </a:ln>
                          <a:solidFill>
                            <a:schemeClr val="tx1"/>
                          </a:solidFill>
                          <a:effectLst/>
                          <a:latin typeface="Comic Sans MS" pitchFamily="66" charset="0"/>
                        </a:rPr>
                        <a:t>3</a:t>
                      </a:r>
                      <a:r>
                        <a:rPr kumimoji="0" lang="en-US" sz="2000" b="0" i="0" u="none" strike="noStrike" cap="none" normalizeH="0" baseline="0">
                          <a:ln>
                            <a:noFill/>
                          </a:ln>
                          <a:solidFill>
                            <a:schemeClr val="tx1"/>
                          </a:solidFill>
                          <a:effectLst/>
                          <a:latin typeface="Comic Sans MS" pitchFamily="66" charset="0"/>
                        </a:rPr>
                        <a:t>E</a:t>
                      </a:r>
                      <a:r>
                        <a:rPr kumimoji="0" lang="en-US" sz="2000" b="0" i="0" u="none" strike="noStrike" cap="none" normalizeH="0" baseline="-25000">
                          <a:ln>
                            <a:noFill/>
                          </a:ln>
                          <a:solidFill>
                            <a:schemeClr val="tx1"/>
                          </a:solidFill>
                          <a:effectLst/>
                          <a:latin typeface="Comic Sans MS" pitchFamily="66" charset="0"/>
                        </a:rPr>
                        <a:t>2</a:t>
                      </a:r>
                      <a:r>
                        <a:rPr kumimoji="0" lang="en-US" sz="2000" b="0" i="0" u="none" strike="noStrike" cap="none" normalizeH="0" baseline="0">
                          <a:ln>
                            <a:noFill/>
                          </a:ln>
                          <a:solidFill>
                            <a:schemeClr val="tx1"/>
                          </a:solidFill>
                          <a:effectLst/>
                          <a:latin typeface="Comic Sans MS" pitchFamily="66" charset="0"/>
                        </a:rPr>
                        <a:t>, AX</a:t>
                      </a:r>
                      <a:r>
                        <a:rPr kumimoji="0" lang="en-US" sz="2000" b="0" i="0" u="none" strike="noStrike" cap="none" normalizeH="0" baseline="-25000">
                          <a:ln>
                            <a:noFill/>
                          </a:ln>
                          <a:solidFill>
                            <a:schemeClr val="tx1"/>
                          </a:solidFill>
                          <a:effectLst/>
                          <a:latin typeface="Comic Sans MS" pitchFamily="66" charset="0"/>
                        </a:rPr>
                        <a:t>2</a:t>
                      </a:r>
                      <a:r>
                        <a:rPr kumimoji="0" lang="en-US" sz="2000" b="0" i="0" u="none" strike="noStrike" cap="none" normalizeH="0" baseline="0">
                          <a:ln>
                            <a:noFill/>
                          </a:ln>
                          <a:solidFill>
                            <a:schemeClr val="tx1"/>
                          </a:solidFill>
                          <a:effectLst/>
                          <a:latin typeface="Comic Sans MS" pitchFamily="66" charset="0"/>
                        </a:rPr>
                        <a:t>E</a:t>
                      </a:r>
                      <a:r>
                        <a:rPr kumimoji="0" lang="en-US" sz="2000" b="0" i="0" u="none" strike="noStrike" cap="none" normalizeH="0" baseline="-25000">
                          <a:ln>
                            <a:noFill/>
                          </a:ln>
                          <a:solidFill>
                            <a:schemeClr val="tx1"/>
                          </a:solidFill>
                          <a:effectLst/>
                          <a:latin typeface="Comic Sans MS" pitchFamily="66" charset="0"/>
                        </a:rPr>
                        <a:t>3</a:t>
                      </a:r>
                      <a:endParaRPr kumimoji="0" lang="en-US" sz="2400" b="0" i="0" u="none" strike="noStrike" cap="none" normalizeH="0" baseline="-2500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Trigonal bipyramidal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a:ln>
                            <a:noFill/>
                          </a:ln>
                          <a:solidFill>
                            <a:schemeClr val="tx1"/>
                          </a:solidFill>
                          <a:effectLst/>
                          <a:latin typeface="Comic Sans MS" pitchFamily="66" charset="0"/>
                        </a:rPr>
                        <a:t>dsp</a:t>
                      </a:r>
                      <a:r>
                        <a:rPr kumimoji="0" lang="en-US" sz="2400" b="0" i="1" u="none" strike="noStrike" cap="none" normalizeH="0" baseline="30000">
                          <a:ln>
                            <a:noFill/>
                          </a:ln>
                          <a:solidFill>
                            <a:schemeClr val="tx1"/>
                          </a:solidFill>
                          <a:effectLst/>
                          <a:latin typeface="Comic Sans MS" pitchFamily="66"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DA1"/>
                    </a:solidFill>
                  </a:tcPr>
                </a:tc>
                <a:extLst>
                  <a:ext uri="{0D108BD9-81ED-4DB2-BD59-A6C34878D82A}">
                    <a16:rowId xmlns:a16="http://schemas.microsoft.com/office/drawing/2014/main" val="10004"/>
                  </a:ext>
                </a:extLst>
              </a:tr>
              <a:tr h="449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AX</a:t>
                      </a:r>
                      <a:r>
                        <a:rPr kumimoji="0" lang="en-US" sz="2000" b="0" i="0" u="none" strike="noStrike" cap="none" normalizeH="0" baseline="-25000">
                          <a:ln>
                            <a:noFill/>
                          </a:ln>
                          <a:solidFill>
                            <a:schemeClr val="tx1"/>
                          </a:solidFill>
                          <a:effectLst/>
                          <a:latin typeface="Comic Sans MS" pitchFamily="66" charset="0"/>
                        </a:rPr>
                        <a:t>6</a:t>
                      </a:r>
                      <a:r>
                        <a:rPr kumimoji="0" lang="en-US" sz="2000" b="0" i="0" u="none" strike="noStrike" cap="none" normalizeH="0" baseline="0">
                          <a:ln>
                            <a:noFill/>
                          </a:ln>
                          <a:solidFill>
                            <a:schemeClr val="tx1"/>
                          </a:solidFill>
                          <a:effectLst/>
                          <a:latin typeface="Comic Sans MS" pitchFamily="66" charset="0"/>
                        </a:rPr>
                        <a:t>, AX</a:t>
                      </a:r>
                      <a:r>
                        <a:rPr kumimoji="0" lang="en-US" sz="2000" b="0" i="0" u="none" strike="noStrike" cap="none" normalizeH="0" baseline="-25000">
                          <a:ln>
                            <a:noFill/>
                          </a:ln>
                          <a:solidFill>
                            <a:schemeClr val="tx1"/>
                          </a:solidFill>
                          <a:effectLst/>
                          <a:latin typeface="Comic Sans MS" pitchFamily="66" charset="0"/>
                        </a:rPr>
                        <a:t>5</a:t>
                      </a:r>
                      <a:r>
                        <a:rPr kumimoji="0" lang="en-US" sz="2000" b="0" i="0" u="none" strike="noStrike" cap="none" normalizeH="0" baseline="0">
                          <a:ln>
                            <a:noFill/>
                          </a:ln>
                          <a:solidFill>
                            <a:schemeClr val="tx1"/>
                          </a:solidFill>
                          <a:effectLst/>
                          <a:latin typeface="Comic Sans MS" pitchFamily="66" charset="0"/>
                        </a:rPr>
                        <a:t>E, AX</a:t>
                      </a:r>
                      <a:r>
                        <a:rPr kumimoji="0" lang="en-US" sz="2000" b="0" i="0" u="none" strike="noStrike" cap="none" normalizeH="0" baseline="-25000">
                          <a:ln>
                            <a:noFill/>
                          </a:ln>
                          <a:solidFill>
                            <a:schemeClr val="tx1"/>
                          </a:solidFill>
                          <a:effectLst/>
                          <a:latin typeface="Comic Sans MS" pitchFamily="66" charset="0"/>
                        </a:rPr>
                        <a:t>4</a:t>
                      </a:r>
                      <a:r>
                        <a:rPr kumimoji="0" lang="en-US" sz="2000" b="0" i="0" u="none" strike="noStrike" cap="none" normalizeH="0" baseline="0">
                          <a:ln>
                            <a:noFill/>
                          </a:ln>
                          <a:solidFill>
                            <a:schemeClr val="tx1"/>
                          </a:solidFill>
                          <a:effectLst/>
                          <a:latin typeface="Comic Sans MS" pitchFamily="66" charset="0"/>
                        </a:rPr>
                        <a:t>E</a:t>
                      </a:r>
                      <a:r>
                        <a:rPr kumimoji="0" lang="en-US" sz="2000" b="0" i="0" u="none" strike="noStrike" cap="none" normalizeH="0" baseline="-25000">
                          <a:ln>
                            <a:noFill/>
                          </a:ln>
                          <a:solidFill>
                            <a:schemeClr val="tx1"/>
                          </a:solidFill>
                          <a:effectLst/>
                          <a:latin typeface="Comic Sans MS" pitchFamily="66"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omic Sans MS" pitchFamily="66" charset="0"/>
                        </a:rPr>
                        <a:t>Octahedral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4FDA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err="1">
                          <a:ln>
                            <a:noFill/>
                          </a:ln>
                          <a:solidFill>
                            <a:schemeClr val="tx1"/>
                          </a:solidFill>
                          <a:effectLst/>
                          <a:latin typeface="Comic Sans MS" pitchFamily="66" charset="0"/>
                        </a:rPr>
                        <a:t>d</a:t>
                      </a:r>
                      <a:r>
                        <a:rPr kumimoji="0" lang="en-US" sz="2000" b="0" i="1" u="none" strike="noStrike" cap="none" normalizeH="0" baseline="30000" dirty="0" err="1">
                          <a:ln>
                            <a:noFill/>
                          </a:ln>
                          <a:solidFill>
                            <a:schemeClr val="tx1"/>
                          </a:solidFill>
                          <a:effectLst/>
                          <a:latin typeface="Comic Sans MS" pitchFamily="66" charset="0"/>
                        </a:rPr>
                        <a:t>2</a:t>
                      </a:r>
                      <a:r>
                        <a:rPr kumimoji="0" lang="en-US" sz="2000" b="0" i="1" u="none" strike="noStrike" cap="none" normalizeH="0" baseline="0" dirty="0" err="1">
                          <a:ln>
                            <a:noFill/>
                          </a:ln>
                          <a:solidFill>
                            <a:schemeClr val="tx1"/>
                          </a:solidFill>
                          <a:effectLst/>
                          <a:latin typeface="Comic Sans MS" pitchFamily="66" charset="0"/>
                        </a:rPr>
                        <a:t>sp</a:t>
                      </a:r>
                      <a:r>
                        <a:rPr kumimoji="0" lang="en-US" sz="2000" b="0" i="1" u="none" strike="noStrike" cap="none" normalizeH="0" baseline="30000" dirty="0" err="1">
                          <a:ln>
                            <a:noFill/>
                          </a:ln>
                          <a:solidFill>
                            <a:schemeClr val="tx1"/>
                          </a:solidFill>
                          <a:effectLst/>
                          <a:latin typeface="Comic Sans MS" pitchFamily="66" charset="0"/>
                        </a:rPr>
                        <a:t>3</a:t>
                      </a:r>
                      <a:endParaRPr kumimoji="0" lang="en-US" sz="2000" b="0" i="1" u="none" strike="noStrike" cap="none" normalizeH="0" baseline="30000" dirty="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4FDA1"/>
                    </a:solidFill>
                  </a:tcPr>
                </a:tc>
                <a:extLst>
                  <a:ext uri="{0D108BD9-81ED-4DB2-BD59-A6C34878D82A}">
                    <a16:rowId xmlns:a16="http://schemas.microsoft.com/office/drawing/2014/main" val="10005"/>
                  </a:ext>
                </a:extLst>
              </a:tr>
            </a:tbl>
          </a:graphicData>
        </a:graphic>
      </p:graphicFrame>
      <p:sp>
        <p:nvSpPr>
          <p:cNvPr id="20515" name="Text Box 35"/>
          <p:cNvSpPr txBox="1">
            <a:spLocks noChangeArrowheads="1"/>
          </p:cNvSpPr>
          <p:nvPr/>
        </p:nvSpPr>
        <p:spPr bwMode="auto">
          <a:xfrm>
            <a:off x="2362200" y="4267200"/>
            <a:ext cx="3152775" cy="519113"/>
          </a:xfrm>
          <a:prstGeom prst="rect">
            <a:avLst/>
          </a:prstGeom>
          <a:noFill/>
          <a:ln w="9525">
            <a:noFill/>
            <a:miter lim="800000"/>
            <a:headEnd/>
            <a:tailEnd/>
          </a:ln>
          <a:effectLst/>
        </p:spPr>
        <p:txBody>
          <a:bodyPr wrap="none">
            <a:spAutoFit/>
          </a:bodyPr>
          <a:lstStyle/>
          <a:p>
            <a:r>
              <a:rPr lang="en-US" sz="2800">
                <a:solidFill>
                  <a:schemeClr val="tx2"/>
                </a:solidFill>
                <a:effectLst>
                  <a:outerShdw blurRad="38100" dist="38100" dir="2700000" algn="tl">
                    <a:srgbClr val="FFFFFF"/>
                  </a:outerShdw>
                </a:effectLst>
              </a:rPr>
              <a:t>A = central atom</a:t>
            </a:r>
          </a:p>
        </p:txBody>
      </p:sp>
      <p:sp>
        <p:nvSpPr>
          <p:cNvPr id="20516" name="Text Box 36"/>
          <p:cNvSpPr txBox="1">
            <a:spLocks noChangeArrowheads="1"/>
          </p:cNvSpPr>
          <p:nvPr/>
        </p:nvSpPr>
        <p:spPr bwMode="auto">
          <a:xfrm>
            <a:off x="2362200" y="4724400"/>
            <a:ext cx="4292600" cy="641350"/>
          </a:xfrm>
          <a:prstGeom prst="rect">
            <a:avLst/>
          </a:prstGeom>
          <a:noFill/>
          <a:ln w="9525">
            <a:noFill/>
            <a:miter lim="800000"/>
            <a:headEnd/>
            <a:tailEnd/>
          </a:ln>
          <a:effectLst/>
        </p:spPr>
        <p:txBody>
          <a:bodyPr wrap="none">
            <a:spAutoFit/>
          </a:bodyPr>
          <a:lstStyle/>
          <a:p>
            <a:r>
              <a:rPr lang="en-US" sz="2800">
                <a:solidFill>
                  <a:schemeClr val="tx2"/>
                </a:solidFill>
                <a:effectLst>
                  <a:outerShdw blurRad="38100" dist="38100" dir="2700000" algn="tl">
                    <a:srgbClr val="FFFFFF"/>
                  </a:outerShdw>
                </a:effectLst>
              </a:rPr>
              <a:t>X =</a:t>
            </a:r>
            <a:r>
              <a:rPr lang="en-US" sz="3600">
                <a:solidFill>
                  <a:schemeClr val="tx2"/>
                </a:solidFill>
                <a:effectLst>
                  <a:outerShdw blurRad="38100" dist="38100" dir="2700000" algn="tl">
                    <a:srgbClr val="FFFFFF"/>
                  </a:outerShdw>
                </a:effectLst>
              </a:rPr>
              <a:t> </a:t>
            </a:r>
            <a:r>
              <a:rPr lang="en-US" sz="2800">
                <a:solidFill>
                  <a:schemeClr val="tx2"/>
                </a:solidFill>
                <a:effectLst>
                  <a:outerShdw blurRad="38100" dist="38100" dir="2700000" algn="tl">
                    <a:srgbClr val="FFFFFF"/>
                  </a:outerShdw>
                </a:effectLst>
              </a:rPr>
              <a:t>atoms bonded to A</a:t>
            </a:r>
            <a:endParaRPr lang="en-US" sz="3600">
              <a:solidFill>
                <a:schemeClr val="tx2"/>
              </a:solidFill>
              <a:effectLst>
                <a:outerShdw blurRad="38100" dist="38100" dir="2700000" algn="tl">
                  <a:srgbClr val="FFFFFF"/>
                </a:outerShdw>
              </a:effectLst>
            </a:endParaRPr>
          </a:p>
        </p:txBody>
      </p:sp>
      <p:sp>
        <p:nvSpPr>
          <p:cNvPr id="20517" name="Text Box 37"/>
          <p:cNvSpPr txBox="1">
            <a:spLocks noChangeArrowheads="1"/>
          </p:cNvSpPr>
          <p:nvPr/>
        </p:nvSpPr>
        <p:spPr bwMode="auto">
          <a:xfrm>
            <a:off x="2362200" y="5410200"/>
            <a:ext cx="6229350" cy="519113"/>
          </a:xfrm>
          <a:prstGeom prst="rect">
            <a:avLst/>
          </a:prstGeom>
          <a:noFill/>
          <a:ln w="9525">
            <a:noFill/>
            <a:miter lim="800000"/>
            <a:headEnd/>
            <a:tailEnd/>
          </a:ln>
          <a:effectLst/>
        </p:spPr>
        <p:txBody>
          <a:bodyPr wrap="none">
            <a:spAutoFit/>
          </a:bodyPr>
          <a:lstStyle/>
          <a:p>
            <a:r>
              <a:rPr lang="en-US" sz="2800">
                <a:solidFill>
                  <a:schemeClr val="tx2"/>
                </a:solidFill>
                <a:effectLst>
                  <a:outerShdw blurRad="38100" dist="38100" dir="2700000" algn="tl">
                    <a:srgbClr val="FFFFFF"/>
                  </a:outerShdw>
                </a:effectLst>
              </a:rPr>
              <a:t>E = nonbonding electron pairs on 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5605" name="Rectangle 5"/>
          <p:cNvSpPr>
            <a:spLocks noGrp="1" noChangeArrowheads="1"/>
          </p:cNvSpPr>
          <p:nvPr>
            <p:ph type="title"/>
          </p:nvPr>
        </p:nvSpPr>
        <p:spPr/>
        <p:txBody>
          <a:bodyPr/>
          <a:lstStyle/>
          <a:p>
            <a:r>
              <a:rPr lang="en-US">
                <a:effectLst>
                  <a:outerShdw blurRad="38100" dist="38100" dir="2700000" algn="tl">
                    <a:srgbClr val="FFFFFF"/>
                  </a:outerShdw>
                </a:effectLst>
              </a:rPr>
              <a:t>Sigma and Pi Bonds</a:t>
            </a:r>
          </a:p>
        </p:txBody>
      </p:sp>
      <p:sp>
        <p:nvSpPr>
          <p:cNvPr id="25611" name="Text Box 11"/>
          <p:cNvSpPr txBox="1">
            <a:spLocks noChangeArrowheads="1"/>
          </p:cNvSpPr>
          <p:nvPr/>
        </p:nvSpPr>
        <p:spPr bwMode="auto">
          <a:xfrm>
            <a:off x="304800" y="1295400"/>
            <a:ext cx="8397875" cy="822325"/>
          </a:xfrm>
          <a:prstGeom prst="rect">
            <a:avLst/>
          </a:prstGeom>
          <a:noFill/>
          <a:ln w="9525">
            <a:noFill/>
            <a:miter lim="800000"/>
            <a:headEnd/>
            <a:tailEnd/>
          </a:ln>
          <a:effectLst/>
        </p:spPr>
        <p:txBody>
          <a:bodyPr>
            <a:spAutoFit/>
          </a:bodyPr>
          <a:lstStyle/>
          <a:p>
            <a:r>
              <a:rPr lang="en-US">
                <a:solidFill>
                  <a:schemeClr val="tx1"/>
                </a:solidFill>
              </a:rPr>
              <a:t>Sigma (</a:t>
            </a:r>
            <a:r>
              <a:rPr lang="en-US">
                <a:solidFill>
                  <a:schemeClr val="tx1"/>
                </a:solidFill>
                <a:sym typeface="Symbol" pitchFamily="18" charset="2"/>
              </a:rPr>
              <a:t></a:t>
            </a:r>
            <a:r>
              <a:rPr lang="en-US">
                <a:solidFill>
                  <a:schemeClr val="tx1"/>
                </a:solidFill>
              </a:rPr>
              <a:t>) bonds exist in the region directly between two bonded atoms.</a:t>
            </a:r>
          </a:p>
        </p:txBody>
      </p:sp>
      <p:sp>
        <p:nvSpPr>
          <p:cNvPr id="25612" name="Text Box 12"/>
          <p:cNvSpPr txBox="1">
            <a:spLocks noChangeArrowheads="1"/>
          </p:cNvSpPr>
          <p:nvPr/>
        </p:nvSpPr>
        <p:spPr bwMode="auto">
          <a:xfrm>
            <a:off x="304800" y="2362200"/>
            <a:ext cx="8397875" cy="822325"/>
          </a:xfrm>
          <a:prstGeom prst="rect">
            <a:avLst/>
          </a:prstGeom>
          <a:noFill/>
          <a:ln w="9525">
            <a:noFill/>
            <a:miter lim="800000"/>
            <a:headEnd/>
            <a:tailEnd/>
          </a:ln>
          <a:effectLst/>
        </p:spPr>
        <p:txBody>
          <a:bodyPr>
            <a:spAutoFit/>
          </a:bodyPr>
          <a:lstStyle/>
          <a:p>
            <a:r>
              <a:rPr lang="en-US">
                <a:solidFill>
                  <a:schemeClr val="tx1"/>
                </a:solidFill>
              </a:rPr>
              <a:t>Pi (</a:t>
            </a:r>
            <a:r>
              <a:rPr lang="en-US">
                <a:solidFill>
                  <a:schemeClr val="tx1"/>
                </a:solidFill>
                <a:sym typeface="Symbol" pitchFamily="18" charset="2"/>
              </a:rPr>
              <a:t></a:t>
            </a:r>
            <a:r>
              <a:rPr lang="en-US">
                <a:solidFill>
                  <a:schemeClr val="tx1"/>
                </a:solidFill>
              </a:rPr>
              <a:t>) bonds exist in the region above and below a line drawn between two bonded atoms.</a:t>
            </a:r>
          </a:p>
        </p:txBody>
      </p:sp>
      <p:graphicFrame>
        <p:nvGraphicFramePr>
          <p:cNvPr id="25638" name="Group 38"/>
          <p:cNvGraphicFramePr>
            <a:graphicFrameLocks noGrp="1"/>
          </p:cNvGraphicFramePr>
          <p:nvPr>
            <p:ph idx="1"/>
          </p:nvPr>
        </p:nvGraphicFramePr>
        <p:xfrm>
          <a:off x="381000" y="3581400"/>
          <a:ext cx="8229600" cy="16764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Comic Sans MS" pitchFamily="66" charset="0"/>
                        </a:rPr>
                        <a:t>Single bond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Comic Sans MS" pitchFamily="66" charset="0"/>
                        </a:rPr>
                        <a:t>1 sigma bond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Comic Sans MS" pitchFamily="66" charset="0"/>
                        </a:rPr>
                        <a:t>Double Bond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Comic Sans MS" pitchFamily="66" charset="0"/>
                        </a:rPr>
                        <a:t>1 sigma, 1 pi bond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Comic Sans MS" pitchFamily="66" charset="0"/>
                        </a:rPr>
                        <a:t>Triple Bond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Comic Sans MS" pitchFamily="66" charset="0"/>
                        </a:rPr>
                        <a:t>1 sigma, 2 pi bonds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effectLst>
                  <a:outerShdw blurRad="38100" dist="38100" dir="2700000" algn="tl">
                    <a:srgbClr val="FFFFFF"/>
                  </a:outerShdw>
                </a:effectLst>
              </a:rPr>
              <a:t>Sigma and Pi Bonds</a:t>
            </a:r>
            <a:r>
              <a:rPr lang="en-US" sz="3200">
                <a:effectLst>
                  <a:outerShdw blurRad="38100" dist="38100" dir="2700000" algn="tl">
                    <a:srgbClr val="FFFFFF"/>
                  </a:outerShdw>
                </a:effectLst>
              </a:rPr>
              <a:t/>
            </a:r>
            <a:br>
              <a:rPr lang="en-US" sz="3200">
                <a:effectLst>
                  <a:outerShdw blurRad="38100" dist="38100" dir="2700000" algn="tl">
                    <a:srgbClr val="FFFFFF"/>
                  </a:outerShdw>
                </a:effectLst>
              </a:rPr>
            </a:br>
            <a:r>
              <a:rPr lang="en-US">
                <a:solidFill>
                  <a:srgbClr val="FF3300"/>
                </a:solidFill>
                <a:effectLst>
                  <a:outerShdw blurRad="38100" dist="38100" dir="2700000" algn="tl">
                    <a:srgbClr val="000000"/>
                  </a:outerShdw>
                </a:effectLst>
              </a:rPr>
              <a:t>Single Bonds</a:t>
            </a:r>
          </a:p>
        </p:txBody>
      </p:sp>
      <p:graphicFrame>
        <p:nvGraphicFramePr>
          <p:cNvPr id="32772" name="Object 4"/>
          <p:cNvGraphicFramePr>
            <a:graphicFrameLocks noGrp="1" noChangeAspect="1"/>
          </p:cNvGraphicFramePr>
          <p:nvPr>
            <p:ph sz="half" idx="1"/>
          </p:nvPr>
        </p:nvGraphicFramePr>
        <p:xfrm>
          <a:off x="3581400" y="1524000"/>
          <a:ext cx="5105400" cy="2757488"/>
        </p:xfrm>
        <a:graphic>
          <a:graphicData uri="http://schemas.openxmlformats.org/presentationml/2006/ole">
            <mc:AlternateContent xmlns:mc="http://schemas.openxmlformats.org/markup-compatibility/2006">
              <mc:Choice xmlns:v="urn:schemas-microsoft-com:vml" Requires="v">
                <p:oleObj spid="_x0000_s3075" name="ChemSketch" r:id="rId4" imgW="2551320" imgH="1377720" progId="ACD.ChemSketch.20">
                  <p:embed/>
                </p:oleObj>
              </mc:Choice>
              <mc:Fallback>
                <p:oleObj name="ChemSketch" r:id="rId4" imgW="2551320" imgH="1377720" progId="ACD.ChemSketch.20">
                  <p:embed/>
                  <p:pic>
                    <p:nvPicPr>
                      <p:cNvPr id="3277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1524000"/>
                        <a:ext cx="5105400" cy="275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4" name="Object 6"/>
          <p:cNvGraphicFramePr>
            <a:graphicFrameLocks noGrp="1" noChangeAspect="1"/>
          </p:cNvGraphicFramePr>
          <p:nvPr>
            <p:ph sz="half" idx="2"/>
          </p:nvPr>
        </p:nvGraphicFramePr>
        <p:xfrm>
          <a:off x="609600" y="990600"/>
          <a:ext cx="2092325" cy="2971800"/>
        </p:xfrm>
        <a:graphic>
          <a:graphicData uri="http://schemas.openxmlformats.org/presentationml/2006/ole">
            <mc:AlternateContent xmlns:mc="http://schemas.openxmlformats.org/markup-compatibility/2006">
              <mc:Choice xmlns:v="urn:schemas-microsoft-com:vml" Requires="v">
                <p:oleObj spid="_x0000_s3076" name="ChemSketch" r:id="rId6" imgW="1030320" imgH="1463040" progId="ACD.ChemSketch.20">
                  <p:embed/>
                </p:oleObj>
              </mc:Choice>
              <mc:Fallback>
                <p:oleObj name="ChemSketch" r:id="rId6" imgW="1030320" imgH="1463040" progId="ACD.ChemSketch.20">
                  <p:embed/>
                  <p:pic>
                    <p:nvPicPr>
                      <p:cNvPr id="32774"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990600"/>
                        <a:ext cx="209232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6" name="Text Box 8"/>
          <p:cNvSpPr txBox="1">
            <a:spLocks noChangeArrowheads="1"/>
          </p:cNvSpPr>
          <p:nvPr/>
        </p:nvSpPr>
        <p:spPr bwMode="auto">
          <a:xfrm>
            <a:off x="3962400" y="4572000"/>
            <a:ext cx="1193800" cy="457200"/>
          </a:xfrm>
          <a:prstGeom prst="rect">
            <a:avLst/>
          </a:prstGeom>
          <a:noFill/>
          <a:ln w="9525">
            <a:noFill/>
            <a:miter lim="800000"/>
            <a:headEnd/>
            <a:tailEnd/>
          </a:ln>
          <a:effectLst/>
        </p:spPr>
        <p:txBody>
          <a:bodyPr wrap="none">
            <a:spAutoFit/>
          </a:bodyPr>
          <a:lstStyle/>
          <a:p>
            <a:r>
              <a:rPr lang="en-US">
                <a:solidFill>
                  <a:schemeClr val="tx1"/>
                </a:solidFill>
              </a:rPr>
              <a:t>Ethane</a:t>
            </a:r>
          </a:p>
        </p:txBody>
      </p:sp>
      <p:sp>
        <p:nvSpPr>
          <p:cNvPr id="32777" name="Text Box 9"/>
          <p:cNvSpPr txBox="1">
            <a:spLocks noChangeArrowheads="1"/>
          </p:cNvSpPr>
          <p:nvPr/>
        </p:nvSpPr>
        <p:spPr bwMode="auto">
          <a:xfrm>
            <a:off x="2574925" y="1722438"/>
            <a:ext cx="1511952" cy="461665"/>
          </a:xfrm>
          <a:prstGeom prst="rect">
            <a:avLst/>
          </a:prstGeom>
          <a:noFill/>
          <a:ln w="9525">
            <a:noFill/>
            <a:miter lim="800000"/>
            <a:headEnd/>
            <a:tailEnd/>
          </a:ln>
          <a:effectLst/>
        </p:spPr>
        <p:txBody>
          <a:bodyPr wrap="none">
            <a:spAutoFit/>
          </a:bodyPr>
          <a:lstStyle/>
          <a:p>
            <a:r>
              <a:rPr lang="en-US" dirty="0">
                <a:solidFill>
                  <a:srgbClr val="FF3300"/>
                </a:solidFill>
              </a:rPr>
              <a:t>1 </a:t>
            </a:r>
            <a:r>
              <a:rPr lang="en-US" dirty="0">
                <a:solidFill>
                  <a:srgbClr val="FF3300"/>
                </a:solidFill>
                <a:sym typeface="Symbol" pitchFamily="18" charset="2"/>
              </a:rPr>
              <a:t> bond</a:t>
            </a:r>
          </a:p>
        </p:txBody>
      </p:sp>
      <p:sp>
        <p:nvSpPr>
          <p:cNvPr id="32778" name="Line 10"/>
          <p:cNvSpPr>
            <a:spLocks noChangeShapeType="1"/>
          </p:cNvSpPr>
          <p:nvPr/>
        </p:nvSpPr>
        <p:spPr bwMode="auto">
          <a:xfrm flipH="1">
            <a:off x="1828800" y="2133600"/>
            <a:ext cx="1295400" cy="533400"/>
          </a:xfrm>
          <a:prstGeom prst="line">
            <a:avLst/>
          </a:prstGeom>
          <a:noFill/>
          <a:ln w="28575">
            <a:solidFill>
              <a:srgbClr val="0000FF"/>
            </a:solidFill>
            <a:round/>
            <a:headEnd/>
            <a:tailEnd type="triangle" w="med" len="med"/>
          </a:ln>
          <a:effectLst/>
        </p:spPr>
        <p:txBody>
          <a:bodyPr/>
          <a:lstStyle/>
          <a:p>
            <a:endParaRPr lang="en-US"/>
          </a:p>
        </p:txBody>
      </p:sp>
      <p:sp>
        <p:nvSpPr>
          <p:cNvPr id="32779" name="Line 11"/>
          <p:cNvSpPr>
            <a:spLocks noChangeShapeType="1"/>
          </p:cNvSpPr>
          <p:nvPr/>
        </p:nvSpPr>
        <p:spPr bwMode="auto">
          <a:xfrm>
            <a:off x="3124200" y="2133600"/>
            <a:ext cx="2971800" cy="685800"/>
          </a:xfrm>
          <a:prstGeom prst="line">
            <a:avLst/>
          </a:prstGeom>
          <a:noFill/>
          <a:ln w="28575">
            <a:solidFill>
              <a:srgbClr val="0000FF"/>
            </a:solidFill>
            <a:round/>
            <a:headEnd/>
            <a:tailEnd type="triangle" w="med" len="med"/>
          </a:ln>
          <a:effec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81000" y="1066800"/>
            <a:ext cx="4343400" cy="1981200"/>
          </a:xfrm>
          <a:prstGeom prst="rect">
            <a:avLst/>
          </a:prstGeom>
          <a:noFill/>
          <a:ln w="9525">
            <a:noFill/>
            <a:miter lim="800000"/>
            <a:headEnd/>
            <a:tailEnd/>
          </a:ln>
          <a:effectLst/>
        </p:spPr>
        <p:txBody>
          <a:bodyPr wrap="square">
            <a:spAutoFit/>
          </a:bodyPr>
          <a:lstStyle/>
          <a:p>
            <a:r>
              <a:rPr lang="en-US" dirty="0">
                <a:solidFill>
                  <a:schemeClr val="tx1"/>
                </a:solidFill>
              </a:rPr>
              <a:t>We have studied electron configuration notation and </a:t>
            </a:r>
          </a:p>
          <a:p>
            <a:r>
              <a:rPr lang="en-US" dirty="0">
                <a:solidFill>
                  <a:schemeClr val="tx1"/>
                </a:solidFill>
              </a:rPr>
              <a:t>the sharing of electrons in the formation of covalent</a:t>
            </a:r>
          </a:p>
          <a:p>
            <a:r>
              <a:rPr lang="en-US" dirty="0">
                <a:solidFill>
                  <a:schemeClr val="tx1"/>
                </a:solidFill>
              </a:rPr>
              <a:t>bonds. </a:t>
            </a:r>
          </a:p>
        </p:txBody>
      </p:sp>
      <p:sp>
        <p:nvSpPr>
          <p:cNvPr id="5124" name="Text Box 4"/>
          <p:cNvSpPr txBox="1">
            <a:spLocks noChangeArrowheads="1"/>
          </p:cNvSpPr>
          <p:nvPr/>
        </p:nvSpPr>
        <p:spPr bwMode="auto">
          <a:xfrm>
            <a:off x="381000" y="4180344"/>
            <a:ext cx="4876800" cy="2677656"/>
          </a:xfrm>
          <a:prstGeom prst="rect">
            <a:avLst/>
          </a:prstGeom>
          <a:noFill/>
          <a:ln w="9525">
            <a:noFill/>
            <a:miter lim="800000"/>
            <a:headEnd/>
            <a:tailEnd/>
          </a:ln>
          <a:effectLst/>
        </p:spPr>
        <p:txBody>
          <a:bodyPr wrap="square">
            <a:spAutoFit/>
          </a:bodyPr>
          <a:lstStyle/>
          <a:p>
            <a:r>
              <a:rPr lang="en-US" dirty="0">
                <a:solidFill>
                  <a:schemeClr val="tx1"/>
                </a:solidFill>
              </a:rPr>
              <a:t>Methane is a simple natural gas. Its molecule has a </a:t>
            </a:r>
          </a:p>
          <a:p>
            <a:r>
              <a:rPr lang="en-US" dirty="0">
                <a:solidFill>
                  <a:schemeClr val="tx1"/>
                </a:solidFill>
              </a:rPr>
              <a:t>carbon atom at the center with four hydrogen atoms covalently bonded around it.</a:t>
            </a:r>
          </a:p>
          <a:p>
            <a:endParaRPr lang="en-US" dirty="0">
              <a:solidFill>
                <a:schemeClr val="tx1"/>
              </a:solidFill>
            </a:endParaRPr>
          </a:p>
          <a:p>
            <a:endParaRPr lang="en-US" b="0" dirty="0">
              <a:solidFill>
                <a:schemeClr val="tx1"/>
              </a:solidFill>
            </a:endParaRPr>
          </a:p>
        </p:txBody>
      </p:sp>
      <p:sp>
        <p:nvSpPr>
          <p:cNvPr id="5125" name="Rectangle 5"/>
          <p:cNvSpPr>
            <a:spLocks noGrp="1" noChangeArrowheads="1"/>
          </p:cNvSpPr>
          <p:nvPr>
            <p:ph type="title" idx="4294967295"/>
          </p:nvPr>
        </p:nvSpPr>
        <p:spPr>
          <a:xfrm>
            <a:off x="685800" y="228600"/>
            <a:ext cx="7772400" cy="1143000"/>
          </a:xfrm>
        </p:spPr>
        <p:txBody>
          <a:bodyPr/>
          <a:lstStyle/>
          <a:p>
            <a:pPr algn="l"/>
            <a:r>
              <a:rPr lang="en-US" sz="3200" dirty="0">
                <a:solidFill>
                  <a:schemeClr val="tx1"/>
                </a:solidFill>
                <a:effectLst>
                  <a:outerShdw blurRad="38100" dist="38100" dir="2700000" algn="tl">
                    <a:srgbClr val="000000"/>
                  </a:outerShdw>
                </a:effectLst>
              </a:rPr>
              <a:t>What Proof Exists for Hybridization?</a:t>
            </a:r>
            <a:r>
              <a:rPr lang="en-US" dirty="0">
                <a:solidFill>
                  <a:schemeClr val="tx1"/>
                </a:solidFill>
              </a:rPr>
              <a:t/>
            </a:r>
            <a:br>
              <a:rPr lang="en-US" dirty="0">
                <a:solidFill>
                  <a:schemeClr val="tx1"/>
                </a:solidFill>
              </a:rPr>
            </a:br>
            <a:endParaRPr lang="en-US" dirty="0">
              <a:solidFill>
                <a:schemeClr val="tx1"/>
              </a:solidFill>
            </a:endParaRPr>
          </a:p>
        </p:txBody>
      </p:sp>
      <p:sp>
        <p:nvSpPr>
          <p:cNvPr id="5127" name="Text Box 7"/>
          <p:cNvSpPr txBox="1">
            <a:spLocks noChangeArrowheads="1"/>
          </p:cNvSpPr>
          <p:nvPr/>
        </p:nvSpPr>
        <p:spPr bwMode="auto">
          <a:xfrm>
            <a:off x="381000" y="3124200"/>
            <a:ext cx="4419600" cy="830997"/>
          </a:xfrm>
          <a:prstGeom prst="rect">
            <a:avLst/>
          </a:prstGeom>
          <a:noFill/>
          <a:ln w="9525">
            <a:noFill/>
            <a:miter lim="800000"/>
            <a:headEnd/>
            <a:tailEnd/>
          </a:ln>
          <a:effectLst/>
        </p:spPr>
        <p:txBody>
          <a:bodyPr>
            <a:spAutoFit/>
          </a:bodyPr>
          <a:lstStyle/>
          <a:p>
            <a:r>
              <a:rPr lang="en-US" dirty="0">
                <a:solidFill>
                  <a:schemeClr val="tx1"/>
                </a:solidFill>
              </a:rPr>
              <a:t>Lets look at a molecule of methane, CH</a:t>
            </a:r>
            <a:r>
              <a:rPr lang="en-US" baseline="-25000" dirty="0">
                <a:solidFill>
                  <a:schemeClr val="tx1"/>
                </a:solidFill>
              </a:rPr>
              <a:t>4</a:t>
            </a:r>
            <a:r>
              <a:rPr lang="en-US" dirty="0">
                <a:solidFill>
                  <a:schemeClr val="tx1"/>
                </a:solidFill>
              </a:rPr>
              <a:t>.</a:t>
            </a:r>
          </a:p>
        </p:txBody>
      </p:sp>
      <p:pic>
        <p:nvPicPr>
          <p:cNvPr id="9" name="Picture 7" descr="File:Methaan.png"/>
          <p:cNvPicPr>
            <a:picLocks noChangeAspect="1" noChangeArrowheads="1"/>
          </p:cNvPicPr>
          <p:nvPr/>
        </p:nvPicPr>
        <p:blipFill>
          <a:blip r:embed="rId3" cstate="print"/>
          <a:srcRect/>
          <a:stretch>
            <a:fillRect/>
          </a:stretch>
        </p:blipFill>
        <p:spPr bwMode="auto">
          <a:xfrm>
            <a:off x="5257800" y="990600"/>
            <a:ext cx="3590925" cy="4686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blinds(horizontal)">
                                      <p:cBhvr>
                                        <p:cTn id="7" dur="500"/>
                                        <p:tgtEl>
                                          <p:spTgt spid="512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 calcmode="lin" valueType="num">
                                      <p:cBhvr additive="base">
                                        <p:cTn id="12" dur="500" fill="hold"/>
                                        <p:tgtEl>
                                          <p:spTgt spid="5124"/>
                                        </p:tgtEl>
                                        <p:attrNameLst>
                                          <p:attrName>ppt_x</p:attrName>
                                        </p:attrNameLst>
                                      </p:cBhvr>
                                      <p:tavLst>
                                        <p:tav tm="0">
                                          <p:val>
                                            <p:strVal val="0-#ppt_w/2"/>
                                          </p:val>
                                        </p:tav>
                                        <p:tav tm="100000">
                                          <p:val>
                                            <p:strVal val="#ppt_x"/>
                                          </p:val>
                                        </p:tav>
                                      </p:tavLst>
                                    </p:anim>
                                    <p:anim calcmode="lin" valueType="num">
                                      <p:cBhvr additive="base">
                                        <p:cTn id="13"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7772400" cy="1143000"/>
          </a:xfrm>
        </p:spPr>
        <p:txBody>
          <a:bodyPr/>
          <a:lstStyle/>
          <a:p>
            <a:r>
              <a:rPr lang="en-US" sz="3600">
                <a:solidFill>
                  <a:srgbClr val="000000"/>
                </a:solidFill>
                <a:effectLst>
                  <a:outerShdw blurRad="38100" dist="38100" dir="2700000" algn="tl">
                    <a:srgbClr val="FFFFFF"/>
                  </a:outerShdw>
                </a:effectLst>
              </a:rPr>
              <a:t>Sigma and Pi Bonds:</a:t>
            </a:r>
            <a:r>
              <a:rPr lang="en-US" sz="3600">
                <a:effectLst>
                  <a:outerShdw blurRad="38100" dist="38100" dir="2700000" algn="tl">
                    <a:srgbClr val="000000"/>
                  </a:outerShdw>
                </a:effectLst>
              </a:rPr>
              <a:t/>
            </a:r>
            <a:br>
              <a:rPr lang="en-US" sz="3600">
                <a:effectLst>
                  <a:outerShdw blurRad="38100" dist="38100" dir="2700000" algn="tl">
                    <a:srgbClr val="000000"/>
                  </a:outerShdw>
                </a:effectLst>
              </a:rPr>
            </a:br>
            <a:r>
              <a:rPr lang="en-US" sz="3600" u="sng">
                <a:solidFill>
                  <a:srgbClr val="FF3300"/>
                </a:solidFill>
                <a:effectLst>
                  <a:outerShdw blurRad="38100" dist="38100" dir="2700000" algn="tl">
                    <a:srgbClr val="000000"/>
                  </a:outerShdw>
                </a:effectLst>
              </a:rPr>
              <a:t>Double bonds</a:t>
            </a:r>
          </a:p>
        </p:txBody>
      </p:sp>
      <p:graphicFrame>
        <p:nvGraphicFramePr>
          <p:cNvPr id="31749" name="Object 5"/>
          <p:cNvGraphicFramePr>
            <a:graphicFrameLocks noGrp="1" noChangeAspect="1"/>
          </p:cNvGraphicFramePr>
          <p:nvPr>
            <p:ph sz="half" idx="2"/>
          </p:nvPr>
        </p:nvGraphicFramePr>
        <p:xfrm>
          <a:off x="304800" y="2057400"/>
          <a:ext cx="7086600" cy="2332038"/>
        </p:xfrm>
        <a:graphic>
          <a:graphicData uri="http://schemas.openxmlformats.org/presentationml/2006/ole">
            <mc:AlternateContent xmlns:mc="http://schemas.openxmlformats.org/markup-compatibility/2006">
              <mc:Choice xmlns:v="urn:schemas-microsoft-com:vml" Requires="v">
                <p:oleObj spid="_x0000_s4099" name="ChemSketch" r:id="rId4" imgW="3566160" imgH="1173600" progId="ACD.ChemSketch.20">
                  <p:embed/>
                </p:oleObj>
              </mc:Choice>
              <mc:Fallback>
                <p:oleObj name="ChemSketch" r:id="rId4" imgW="3566160" imgH="1173600" progId="ACD.ChemSketch.20">
                  <p:embed/>
                  <p:pic>
                    <p:nvPicPr>
                      <p:cNvPr id="31749" name="Object 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057400"/>
                        <a:ext cx="7086600" cy="233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50" name="Text Box 6"/>
          <p:cNvSpPr txBox="1">
            <a:spLocks noChangeArrowheads="1"/>
          </p:cNvSpPr>
          <p:nvPr/>
        </p:nvSpPr>
        <p:spPr bwMode="auto">
          <a:xfrm>
            <a:off x="3352800" y="4648200"/>
            <a:ext cx="1355725" cy="519113"/>
          </a:xfrm>
          <a:prstGeom prst="rect">
            <a:avLst/>
          </a:prstGeom>
          <a:noFill/>
          <a:ln w="9525">
            <a:noFill/>
            <a:miter lim="800000"/>
            <a:headEnd/>
            <a:tailEnd/>
          </a:ln>
          <a:effectLst/>
        </p:spPr>
        <p:txBody>
          <a:bodyPr wrap="none">
            <a:spAutoFit/>
          </a:bodyPr>
          <a:lstStyle/>
          <a:p>
            <a:r>
              <a:rPr lang="en-US" sz="2800" b="0">
                <a:solidFill>
                  <a:srgbClr val="000000"/>
                </a:solidFill>
              </a:rPr>
              <a:t>Eth</a:t>
            </a:r>
            <a:r>
              <a:rPr lang="en-US" sz="2800" b="0" u="sng">
                <a:solidFill>
                  <a:srgbClr val="000000"/>
                </a:solidFill>
              </a:rPr>
              <a:t>ene</a:t>
            </a:r>
          </a:p>
        </p:txBody>
      </p:sp>
      <p:graphicFrame>
        <p:nvGraphicFramePr>
          <p:cNvPr id="31752" name="Object 8"/>
          <p:cNvGraphicFramePr>
            <a:graphicFrameLocks noGrp="1" noChangeAspect="1"/>
          </p:cNvGraphicFramePr>
          <p:nvPr>
            <p:ph sz="half" idx="1"/>
          </p:nvPr>
        </p:nvGraphicFramePr>
        <p:xfrm>
          <a:off x="4191000" y="2057400"/>
          <a:ext cx="8001000" cy="2365375"/>
        </p:xfrm>
        <a:graphic>
          <a:graphicData uri="http://schemas.openxmlformats.org/presentationml/2006/ole">
            <mc:AlternateContent xmlns:mc="http://schemas.openxmlformats.org/markup-compatibility/2006">
              <mc:Choice xmlns:v="urn:schemas-microsoft-com:vml" Requires="v">
                <p:oleObj spid="_x0000_s4100" name="ChemSketch" r:id="rId6" imgW="4401360" imgH="1301400" progId="ACD.ChemSketch.20">
                  <p:embed/>
                </p:oleObj>
              </mc:Choice>
              <mc:Fallback>
                <p:oleObj name="ChemSketch" r:id="rId6" imgW="4401360" imgH="1301400" progId="ACD.ChemSketch.20">
                  <p:embed/>
                  <p:pic>
                    <p:nvPicPr>
                      <p:cNvPr id="31752" name="Object 8"/>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2057400"/>
                        <a:ext cx="8001000"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54" name="Line 10"/>
          <p:cNvSpPr>
            <a:spLocks noChangeShapeType="1"/>
          </p:cNvSpPr>
          <p:nvPr/>
        </p:nvSpPr>
        <p:spPr bwMode="auto">
          <a:xfrm>
            <a:off x="5562600" y="3352800"/>
            <a:ext cx="0" cy="2057400"/>
          </a:xfrm>
          <a:prstGeom prst="line">
            <a:avLst/>
          </a:prstGeom>
          <a:noFill/>
          <a:ln w="28575">
            <a:solidFill>
              <a:schemeClr val="accent2"/>
            </a:solidFill>
            <a:round/>
            <a:headEnd type="arrow" w="med" len="med"/>
            <a:tailEnd/>
          </a:ln>
          <a:effectLst/>
        </p:spPr>
        <p:txBody>
          <a:bodyPr/>
          <a:lstStyle/>
          <a:p>
            <a:endParaRPr lang="en-US"/>
          </a:p>
        </p:txBody>
      </p:sp>
      <p:sp>
        <p:nvSpPr>
          <p:cNvPr id="31755" name="Text Box 11"/>
          <p:cNvSpPr txBox="1">
            <a:spLocks noChangeArrowheads="1"/>
          </p:cNvSpPr>
          <p:nvPr/>
        </p:nvSpPr>
        <p:spPr bwMode="auto">
          <a:xfrm>
            <a:off x="4876800" y="5410200"/>
            <a:ext cx="1498600" cy="457200"/>
          </a:xfrm>
          <a:prstGeom prst="rect">
            <a:avLst/>
          </a:prstGeom>
          <a:noFill/>
          <a:ln w="9525">
            <a:noFill/>
            <a:miter lim="800000"/>
            <a:headEnd/>
            <a:tailEnd/>
          </a:ln>
          <a:effectLst/>
        </p:spPr>
        <p:txBody>
          <a:bodyPr wrap="none">
            <a:spAutoFit/>
          </a:bodyPr>
          <a:lstStyle/>
          <a:p>
            <a:r>
              <a:rPr lang="en-US" dirty="0">
                <a:solidFill>
                  <a:srgbClr val="FF3300"/>
                </a:solidFill>
              </a:rPr>
              <a:t>1 </a:t>
            </a:r>
            <a:r>
              <a:rPr lang="en-US" dirty="0">
                <a:solidFill>
                  <a:srgbClr val="FF3300"/>
                </a:solidFill>
                <a:sym typeface="Symbol" pitchFamily="18" charset="2"/>
              </a:rPr>
              <a:t> bond</a:t>
            </a:r>
          </a:p>
        </p:txBody>
      </p:sp>
      <p:sp>
        <p:nvSpPr>
          <p:cNvPr id="31756" name="Line 12"/>
          <p:cNvSpPr>
            <a:spLocks noChangeShapeType="1"/>
          </p:cNvSpPr>
          <p:nvPr/>
        </p:nvSpPr>
        <p:spPr bwMode="auto">
          <a:xfrm flipH="1">
            <a:off x="6477000" y="1600200"/>
            <a:ext cx="609600" cy="1219200"/>
          </a:xfrm>
          <a:prstGeom prst="line">
            <a:avLst/>
          </a:prstGeom>
          <a:noFill/>
          <a:ln w="28575">
            <a:solidFill>
              <a:schemeClr val="accent2"/>
            </a:solidFill>
            <a:round/>
            <a:headEnd/>
            <a:tailEnd type="triangle" w="med" len="med"/>
          </a:ln>
          <a:effectLst/>
        </p:spPr>
        <p:txBody>
          <a:bodyPr/>
          <a:lstStyle/>
          <a:p>
            <a:endParaRPr lang="en-US"/>
          </a:p>
        </p:txBody>
      </p:sp>
      <p:sp>
        <p:nvSpPr>
          <p:cNvPr id="31758" name="Line 14"/>
          <p:cNvSpPr>
            <a:spLocks noChangeShapeType="1"/>
          </p:cNvSpPr>
          <p:nvPr/>
        </p:nvSpPr>
        <p:spPr bwMode="auto">
          <a:xfrm flipH="1">
            <a:off x="6477000" y="1600200"/>
            <a:ext cx="685800" cy="2133600"/>
          </a:xfrm>
          <a:prstGeom prst="line">
            <a:avLst/>
          </a:prstGeom>
          <a:noFill/>
          <a:ln w="28575">
            <a:solidFill>
              <a:schemeClr val="accent2"/>
            </a:solidFill>
            <a:round/>
            <a:headEnd/>
            <a:tailEnd type="triangle" w="med" len="med"/>
          </a:ln>
          <a:effectLst/>
        </p:spPr>
        <p:txBody>
          <a:bodyPr/>
          <a:lstStyle/>
          <a:p>
            <a:endParaRPr lang="en-US"/>
          </a:p>
        </p:txBody>
      </p:sp>
      <p:sp>
        <p:nvSpPr>
          <p:cNvPr id="31759" name="Text Box 15"/>
          <p:cNvSpPr txBox="1">
            <a:spLocks noChangeArrowheads="1"/>
          </p:cNvSpPr>
          <p:nvPr/>
        </p:nvSpPr>
        <p:spPr bwMode="auto">
          <a:xfrm>
            <a:off x="6553200" y="1219200"/>
            <a:ext cx="1481138" cy="457200"/>
          </a:xfrm>
          <a:prstGeom prst="rect">
            <a:avLst/>
          </a:prstGeom>
          <a:noFill/>
          <a:ln w="9525">
            <a:noFill/>
            <a:miter lim="800000"/>
            <a:headEnd/>
            <a:tailEnd/>
          </a:ln>
          <a:effectLst/>
        </p:spPr>
        <p:txBody>
          <a:bodyPr wrap="none">
            <a:spAutoFit/>
          </a:bodyPr>
          <a:lstStyle/>
          <a:p>
            <a:r>
              <a:rPr lang="en-US">
                <a:solidFill>
                  <a:srgbClr val="FF3300"/>
                </a:solidFill>
              </a:rPr>
              <a:t>1 </a:t>
            </a:r>
            <a:r>
              <a:rPr lang="en-US">
                <a:solidFill>
                  <a:srgbClr val="FF3300"/>
                </a:solidFill>
                <a:sym typeface="Symbol" pitchFamily="18" charset="2"/>
              </a:rPr>
              <a:t> bond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effectLst>
                  <a:outerShdw blurRad="38100" dist="38100" dir="2700000" algn="tl">
                    <a:srgbClr val="FFFFFF"/>
                  </a:outerShdw>
                </a:effectLst>
              </a:rPr>
              <a:t>Sigma and Pi Bonds</a:t>
            </a:r>
            <a:r>
              <a:rPr lang="en-US" sz="3200">
                <a:effectLst>
                  <a:outerShdw blurRad="38100" dist="38100" dir="2700000" algn="tl">
                    <a:srgbClr val="FFFFFF"/>
                  </a:outerShdw>
                </a:effectLst>
              </a:rPr>
              <a:t/>
            </a:r>
            <a:br>
              <a:rPr lang="en-US" sz="3200">
                <a:effectLst>
                  <a:outerShdw blurRad="38100" dist="38100" dir="2700000" algn="tl">
                    <a:srgbClr val="FFFFFF"/>
                  </a:outerShdw>
                </a:effectLst>
              </a:rPr>
            </a:br>
            <a:r>
              <a:rPr lang="en-US">
                <a:solidFill>
                  <a:srgbClr val="FF3300"/>
                </a:solidFill>
                <a:effectLst>
                  <a:outerShdw blurRad="38100" dist="38100" dir="2700000" algn="tl">
                    <a:srgbClr val="000000"/>
                  </a:outerShdw>
                </a:effectLst>
              </a:rPr>
              <a:t>Triple Bonds</a:t>
            </a:r>
          </a:p>
        </p:txBody>
      </p:sp>
      <p:graphicFrame>
        <p:nvGraphicFramePr>
          <p:cNvPr id="33795" name="Object 3"/>
          <p:cNvGraphicFramePr>
            <a:graphicFrameLocks noGrp="1" noChangeAspect="1"/>
          </p:cNvGraphicFramePr>
          <p:nvPr>
            <p:ph sz="half" idx="1"/>
          </p:nvPr>
        </p:nvGraphicFramePr>
        <p:xfrm>
          <a:off x="1447800" y="1524000"/>
          <a:ext cx="12573000" cy="1273175"/>
        </p:xfrm>
        <a:graphic>
          <a:graphicData uri="http://schemas.openxmlformats.org/presentationml/2006/ole">
            <mc:AlternateContent xmlns:mc="http://schemas.openxmlformats.org/markup-compatibility/2006">
              <mc:Choice xmlns:v="urn:schemas-microsoft-com:vml" Requires="v">
                <p:oleObj spid="_x0000_s5123" name="ChemSketch" r:id="rId4" imgW="3889080" imgH="393120" progId="ACD.ChemSketch.20">
                  <p:embed/>
                </p:oleObj>
              </mc:Choice>
              <mc:Fallback>
                <p:oleObj name="ChemSketch" r:id="rId4" imgW="3889080" imgH="393120" progId="ACD.ChemSketch.20">
                  <p:embed/>
                  <p:pic>
                    <p:nvPicPr>
                      <p:cNvPr id="3379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524000"/>
                        <a:ext cx="125730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7" name="Object 5"/>
          <p:cNvGraphicFramePr>
            <a:graphicFrameLocks noGrp="1" noChangeAspect="1"/>
          </p:cNvGraphicFramePr>
          <p:nvPr>
            <p:ph sz="half" idx="2"/>
          </p:nvPr>
        </p:nvGraphicFramePr>
        <p:xfrm>
          <a:off x="1143000" y="2743200"/>
          <a:ext cx="12115800" cy="1984375"/>
        </p:xfrm>
        <a:graphic>
          <a:graphicData uri="http://schemas.openxmlformats.org/presentationml/2006/ole">
            <mc:AlternateContent xmlns:mc="http://schemas.openxmlformats.org/markup-compatibility/2006">
              <mc:Choice xmlns:v="urn:schemas-microsoft-com:vml" Requires="v">
                <p:oleObj spid="_x0000_s5124" name="ChemSketch" r:id="rId6" imgW="4572000" imgH="749880" progId="ACD.ChemSketch.20">
                  <p:embed/>
                </p:oleObj>
              </mc:Choice>
              <mc:Fallback>
                <p:oleObj name="ChemSketch" r:id="rId6" imgW="4572000" imgH="749880" progId="ACD.ChemSketch.20">
                  <p:embed/>
                  <p:pic>
                    <p:nvPicPr>
                      <p:cNvPr id="33797"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743200"/>
                        <a:ext cx="12115800" cy="19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799" name="Text Box 7"/>
          <p:cNvSpPr txBox="1">
            <a:spLocks noChangeArrowheads="1"/>
          </p:cNvSpPr>
          <p:nvPr/>
        </p:nvSpPr>
        <p:spPr bwMode="auto">
          <a:xfrm>
            <a:off x="4038600" y="5208588"/>
            <a:ext cx="1360488" cy="519112"/>
          </a:xfrm>
          <a:prstGeom prst="rect">
            <a:avLst/>
          </a:prstGeom>
          <a:noFill/>
          <a:ln w="9525">
            <a:noFill/>
            <a:miter lim="800000"/>
            <a:headEnd/>
            <a:tailEnd/>
          </a:ln>
          <a:effectLst/>
        </p:spPr>
        <p:txBody>
          <a:bodyPr wrap="none">
            <a:spAutoFit/>
          </a:bodyPr>
          <a:lstStyle/>
          <a:p>
            <a:r>
              <a:rPr lang="en-US" sz="2800">
                <a:solidFill>
                  <a:schemeClr val="tx1"/>
                </a:solidFill>
              </a:rPr>
              <a:t>Ethyne</a:t>
            </a:r>
          </a:p>
        </p:txBody>
      </p:sp>
      <p:sp>
        <p:nvSpPr>
          <p:cNvPr id="33800" name="Line 8"/>
          <p:cNvSpPr>
            <a:spLocks noChangeShapeType="1"/>
          </p:cNvSpPr>
          <p:nvPr/>
        </p:nvSpPr>
        <p:spPr bwMode="auto">
          <a:xfrm flipV="1">
            <a:off x="3200400" y="3810000"/>
            <a:ext cx="0" cy="2133600"/>
          </a:xfrm>
          <a:prstGeom prst="line">
            <a:avLst/>
          </a:prstGeom>
          <a:noFill/>
          <a:ln w="28575">
            <a:solidFill>
              <a:schemeClr val="accent2"/>
            </a:solidFill>
            <a:round/>
            <a:headEnd/>
            <a:tailEnd type="triangle" w="med" len="med"/>
          </a:ln>
          <a:effectLst/>
        </p:spPr>
        <p:txBody>
          <a:bodyPr/>
          <a:lstStyle/>
          <a:p>
            <a:endParaRPr lang="en-US"/>
          </a:p>
        </p:txBody>
      </p:sp>
      <p:sp>
        <p:nvSpPr>
          <p:cNvPr id="33801" name="Text Box 9"/>
          <p:cNvSpPr txBox="1">
            <a:spLocks noChangeArrowheads="1"/>
          </p:cNvSpPr>
          <p:nvPr/>
        </p:nvSpPr>
        <p:spPr bwMode="auto">
          <a:xfrm>
            <a:off x="2514600" y="5791200"/>
            <a:ext cx="1498600" cy="457200"/>
          </a:xfrm>
          <a:prstGeom prst="rect">
            <a:avLst/>
          </a:prstGeom>
          <a:noFill/>
          <a:ln w="9525">
            <a:noFill/>
            <a:miter lim="800000"/>
            <a:headEnd/>
            <a:tailEnd/>
          </a:ln>
          <a:effectLst/>
        </p:spPr>
        <p:txBody>
          <a:bodyPr wrap="none">
            <a:spAutoFit/>
          </a:bodyPr>
          <a:lstStyle/>
          <a:p>
            <a:r>
              <a:rPr lang="en-US">
                <a:solidFill>
                  <a:srgbClr val="FF3300"/>
                </a:solidFill>
              </a:rPr>
              <a:t>1 </a:t>
            </a:r>
            <a:r>
              <a:rPr lang="en-US">
                <a:solidFill>
                  <a:srgbClr val="FF3300"/>
                </a:solidFill>
                <a:sym typeface="Symbol" pitchFamily="18" charset="2"/>
              </a:rPr>
              <a:t> bond</a:t>
            </a:r>
          </a:p>
        </p:txBody>
      </p:sp>
      <p:sp>
        <p:nvSpPr>
          <p:cNvPr id="33803" name="Text Box 11"/>
          <p:cNvSpPr txBox="1">
            <a:spLocks noChangeArrowheads="1"/>
          </p:cNvSpPr>
          <p:nvPr/>
        </p:nvSpPr>
        <p:spPr bwMode="auto">
          <a:xfrm>
            <a:off x="6096000" y="2362200"/>
            <a:ext cx="1481138" cy="457200"/>
          </a:xfrm>
          <a:prstGeom prst="rect">
            <a:avLst/>
          </a:prstGeom>
          <a:noFill/>
          <a:ln w="9525">
            <a:noFill/>
            <a:miter lim="800000"/>
            <a:headEnd/>
            <a:tailEnd/>
          </a:ln>
          <a:effectLst/>
        </p:spPr>
        <p:txBody>
          <a:bodyPr wrap="none">
            <a:spAutoFit/>
          </a:bodyPr>
          <a:lstStyle/>
          <a:p>
            <a:r>
              <a:rPr lang="en-US">
                <a:solidFill>
                  <a:srgbClr val="FF3300"/>
                </a:solidFill>
              </a:rPr>
              <a:t>1 </a:t>
            </a:r>
            <a:r>
              <a:rPr lang="en-US">
                <a:solidFill>
                  <a:srgbClr val="FF3300"/>
                </a:solidFill>
                <a:sym typeface="Symbol" pitchFamily="18" charset="2"/>
              </a:rPr>
              <a:t> bond</a:t>
            </a:r>
          </a:p>
        </p:txBody>
      </p:sp>
      <p:sp>
        <p:nvSpPr>
          <p:cNvPr id="33804" name="Text Box 12"/>
          <p:cNvSpPr txBox="1">
            <a:spLocks noChangeArrowheads="1"/>
          </p:cNvSpPr>
          <p:nvPr/>
        </p:nvSpPr>
        <p:spPr bwMode="auto">
          <a:xfrm>
            <a:off x="5791200" y="5334000"/>
            <a:ext cx="1481138" cy="457200"/>
          </a:xfrm>
          <a:prstGeom prst="rect">
            <a:avLst/>
          </a:prstGeom>
          <a:noFill/>
          <a:ln w="9525">
            <a:noFill/>
            <a:miter lim="800000"/>
            <a:headEnd/>
            <a:tailEnd/>
          </a:ln>
          <a:effectLst/>
        </p:spPr>
        <p:txBody>
          <a:bodyPr wrap="none">
            <a:spAutoFit/>
          </a:bodyPr>
          <a:lstStyle/>
          <a:p>
            <a:r>
              <a:rPr lang="en-US">
                <a:solidFill>
                  <a:srgbClr val="FF3300"/>
                </a:solidFill>
              </a:rPr>
              <a:t>1 </a:t>
            </a:r>
            <a:r>
              <a:rPr lang="en-US">
                <a:solidFill>
                  <a:srgbClr val="FF3300"/>
                </a:solidFill>
                <a:sym typeface="Symbol" pitchFamily="18" charset="2"/>
              </a:rPr>
              <a:t> bond</a:t>
            </a:r>
          </a:p>
        </p:txBody>
      </p:sp>
      <p:sp>
        <p:nvSpPr>
          <p:cNvPr id="33806" name="Line 14"/>
          <p:cNvSpPr>
            <a:spLocks noChangeShapeType="1"/>
          </p:cNvSpPr>
          <p:nvPr/>
        </p:nvSpPr>
        <p:spPr bwMode="auto">
          <a:xfrm flipH="1">
            <a:off x="5334000" y="2743200"/>
            <a:ext cx="1295400" cy="304800"/>
          </a:xfrm>
          <a:prstGeom prst="line">
            <a:avLst/>
          </a:prstGeom>
          <a:noFill/>
          <a:ln w="28575">
            <a:solidFill>
              <a:schemeClr val="accent2"/>
            </a:solidFill>
            <a:round/>
            <a:headEnd/>
            <a:tailEnd type="triangle" w="med" len="med"/>
          </a:ln>
          <a:effectLst/>
        </p:spPr>
        <p:txBody>
          <a:bodyPr/>
          <a:lstStyle/>
          <a:p>
            <a:endParaRPr lang="en-US"/>
          </a:p>
        </p:txBody>
      </p:sp>
      <p:sp>
        <p:nvSpPr>
          <p:cNvPr id="33807" name="Line 15"/>
          <p:cNvSpPr>
            <a:spLocks noChangeShapeType="1"/>
          </p:cNvSpPr>
          <p:nvPr/>
        </p:nvSpPr>
        <p:spPr bwMode="auto">
          <a:xfrm flipH="1">
            <a:off x="5486400" y="2743200"/>
            <a:ext cx="1143000" cy="1524000"/>
          </a:xfrm>
          <a:prstGeom prst="line">
            <a:avLst/>
          </a:prstGeom>
          <a:noFill/>
          <a:ln w="28575">
            <a:solidFill>
              <a:schemeClr val="accent2"/>
            </a:solidFill>
            <a:round/>
            <a:headEnd/>
            <a:tailEnd type="triangle" w="med" len="med"/>
          </a:ln>
          <a:effectLst/>
        </p:spPr>
        <p:txBody>
          <a:bodyPr/>
          <a:lstStyle/>
          <a:p>
            <a:endParaRPr lang="en-US"/>
          </a:p>
        </p:txBody>
      </p:sp>
      <p:sp>
        <p:nvSpPr>
          <p:cNvPr id="33809" name="Line 17"/>
          <p:cNvSpPr>
            <a:spLocks noChangeShapeType="1"/>
          </p:cNvSpPr>
          <p:nvPr/>
        </p:nvSpPr>
        <p:spPr bwMode="auto">
          <a:xfrm flipH="1" flipV="1">
            <a:off x="3810000" y="3810000"/>
            <a:ext cx="2133600" cy="1600200"/>
          </a:xfrm>
          <a:prstGeom prst="line">
            <a:avLst/>
          </a:prstGeom>
          <a:noFill/>
          <a:ln w="28575">
            <a:solidFill>
              <a:schemeClr val="accent2"/>
            </a:solidFill>
            <a:round/>
            <a:headEnd/>
            <a:tailEnd type="triangle" w="med" len="med"/>
          </a:ln>
          <a:effectLst/>
        </p:spPr>
        <p:txBody>
          <a:bodyPr/>
          <a:lstStyle/>
          <a:p>
            <a:endParaRPr lang="en-US"/>
          </a:p>
        </p:txBody>
      </p:sp>
      <p:sp>
        <p:nvSpPr>
          <p:cNvPr id="33810" name="Line 18"/>
          <p:cNvSpPr>
            <a:spLocks noChangeShapeType="1"/>
          </p:cNvSpPr>
          <p:nvPr/>
        </p:nvSpPr>
        <p:spPr bwMode="auto">
          <a:xfrm flipH="1" flipV="1">
            <a:off x="4800600" y="3733800"/>
            <a:ext cx="1143000" cy="1676400"/>
          </a:xfrm>
          <a:prstGeom prst="line">
            <a:avLst/>
          </a:prstGeom>
          <a:noFill/>
          <a:ln w="28575">
            <a:solidFill>
              <a:schemeClr val="accent2"/>
            </a:solidFill>
            <a:round/>
            <a:headEnd/>
            <a:tailEnd type="triangle" w="med" len="med"/>
          </a:ln>
          <a:effec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52400"/>
            <a:ext cx="8229600" cy="792163"/>
          </a:xfrm>
        </p:spPr>
        <p:txBody>
          <a:bodyPr/>
          <a:lstStyle/>
          <a:p>
            <a:r>
              <a:rPr lang="en-US"/>
              <a:t>The De-Localized Electron Model</a:t>
            </a:r>
          </a:p>
        </p:txBody>
      </p:sp>
      <p:sp>
        <p:nvSpPr>
          <p:cNvPr id="39940" name="Text Box 4"/>
          <p:cNvSpPr txBox="1">
            <a:spLocks noChangeArrowheads="1"/>
          </p:cNvSpPr>
          <p:nvPr/>
        </p:nvSpPr>
        <p:spPr bwMode="auto">
          <a:xfrm>
            <a:off x="685800" y="1143000"/>
            <a:ext cx="7772400" cy="822325"/>
          </a:xfrm>
          <a:prstGeom prst="rect">
            <a:avLst/>
          </a:prstGeom>
          <a:noFill/>
          <a:ln w="9525">
            <a:noFill/>
            <a:miter lim="800000"/>
            <a:headEnd/>
            <a:tailEnd/>
          </a:ln>
          <a:effectLst/>
        </p:spPr>
        <p:txBody>
          <a:bodyPr>
            <a:spAutoFit/>
          </a:bodyPr>
          <a:lstStyle/>
          <a:p>
            <a:r>
              <a:rPr lang="en-US">
                <a:solidFill>
                  <a:schemeClr val="tx1"/>
                </a:solidFill>
              </a:rPr>
              <a:t>Pi bonds (</a:t>
            </a:r>
            <a:r>
              <a:rPr lang="en-US">
                <a:solidFill>
                  <a:schemeClr val="tx1"/>
                </a:solidFill>
                <a:sym typeface="Symbol" pitchFamily="18" charset="2"/>
              </a:rPr>
              <a:t>) contribute to the </a:t>
            </a:r>
            <a:r>
              <a:rPr lang="en-US" u="sng">
                <a:solidFill>
                  <a:schemeClr val="tx1"/>
                </a:solidFill>
                <a:sym typeface="Symbol" pitchFamily="18" charset="2"/>
              </a:rPr>
              <a:t>delocalized model</a:t>
            </a:r>
            <a:r>
              <a:rPr lang="en-US">
                <a:solidFill>
                  <a:schemeClr val="tx1"/>
                </a:solidFill>
                <a:sym typeface="Symbol" pitchFamily="18" charset="2"/>
              </a:rPr>
              <a:t> of electrons in bonding, and help explain resonance</a:t>
            </a:r>
          </a:p>
        </p:txBody>
      </p:sp>
      <p:graphicFrame>
        <p:nvGraphicFramePr>
          <p:cNvPr id="39941" name="Object 5"/>
          <p:cNvGraphicFramePr>
            <a:graphicFrameLocks noGrp="1" noChangeAspect="1"/>
          </p:cNvGraphicFramePr>
          <p:nvPr>
            <p:ph idx="1"/>
          </p:nvPr>
        </p:nvGraphicFramePr>
        <p:xfrm>
          <a:off x="228600" y="2209800"/>
          <a:ext cx="4953000" cy="2046288"/>
        </p:xfrm>
        <a:graphic>
          <a:graphicData uri="http://schemas.openxmlformats.org/presentationml/2006/ole">
            <mc:AlternateContent xmlns:mc="http://schemas.openxmlformats.org/markup-compatibility/2006">
              <mc:Choice xmlns:v="urn:schemas-microsoft-com:vml" Requires="v">
                <p:oleObj spid="_x0000_s6146" name="ChemSketch" r:id="rId4" imgW="2743200" imgH="1134000" progId="ACD.ChemSketch.20">
                  <p:embed/>
                </p:oleObj>
              </mc:Choice>
              <mc:Fallback>
                <p:oleObj name="ChemSketch" r:id="rId4" imgW="2743200" imgH="1134000" progId="ACD.ChemSketch.20">
                  <p:embed/>
                  <p:pic>
                    <p:nvPicPr>
                      <p:cNvPr id="39941"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09800"/>
                        <a:ext cx="4953000" cy="204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43" name="Line 7"/>
          <p:cNvSpPr>
            <a:spLocks noChangeShapeType="1"/>
          </p:cNvSpPr>
          <p:nvPr/>
        </p:nvSpPr>
        <p:spPr bwMode="auto">
          <a:xfrm>
            <a:off x="5257800" y="3200400"/>
            <a:ext cx="762000" cy="0"/>
          </a:xfrm>
          <a:prstGeom prst="line">
            <a:avLst/>
          </a:prstGeom>
          <a:noFill/>
          <a:ln w="19050">
            <a:solidFill>
              <a:schemeClr val="tx1"/>
            </a:solidFill>
            <a:round/>
            <a:headEnd type="arrow" w="lg" len="lg"/>
            <a:tailEnd type="arrow" w="lg" len="lg"/>
          </a:ln>
          <a:effectLst/>
        </p:spPr>
        <p:txBody>
          <a:bodyPr/>
          <a:lstStyle/>
          <a:p>
            <a:endParaRPr lang="en-US"/>
          </a:p>
        </p:txBody>
      </p:sp>
      <p:pic>
        <p:nvPicPr>
          <p:cNvPr id="39944" name="Picture 8" descr="benzene1"/>
          <p:cNvPicPr>
            <a:picLocks noChangeAspect="1" noChangeArrowheads="1"/>
          </p:cNvPicPr>
          <p:nvPr/>
        </p:nvPicPr>
        <p:blipFill>
          <a:blip r:embed="rId6" cstate="print"/>
          <a:srcRect/>
          <a:stretch>
            <a:fillRect/>
          </a:stretch>
        </p:blipFill>
        <p:spPr bwMode="auto">
          <a:xfrm>
            <a:off x="6324600" y="2286000"/>
            <a:ext cx="2590800" cy="1849438"/>
          </a:xfrm>
          <a:prstGeom prst="rect">
            <a:avLst/>
          </a:prstGeom>
          <a:noFill/>
        </p:spPr>
      </p:pic>
      <p:sp>
        <p:nvSpPr>
          <p:cNvPr id="39945" name="Text Box 9"/>
          <p:cNvSpPr txBox="1">
            <a:spLocks noChangeArrowheads="1"/>
          </p:cNvSpPr>
          <p:nvPr/>
        </p:nvSpPr>
        <p:spPr bwMode="auto">
          <a:xfrm>
            <a:off x="669925" y="4618038"/>
            <a:ext cx="7940675" cy="1187450"/>
          </a:xfrm>
          <a:prstGeom prst="rect">
            <a:avLst/>
          </a:prstGeom>
          <a:noFill/>
          <a:ln w="9525">
            <a:noFill/>
            <a:miter lim="800000"/>
            <a:headEnd/>
            <a:tailEnd/>
          </a:ln>
          <a:effectLst/>
        </p:spPr>
        <p:txBody>
          <a:bodyPr>
            <a:spAutoFit/>
          </a:bodyPr>
          <a:lstStyle/>
          <a:p>
            <a:r>
              <a:rPr lang="en-US">
                <a:solidFill>
                  <a:schemeClr val="tx1"/>
                </a:solidFill>
              </a:rPr>
              <a:t>Electron density from </a:t>
            </a:r>
            <a:r>
              <a:rPr lang="en-US">
                <a:solidFill>
                  <a:schemeClr val="tx1"/>
                </a:solidFill>
                <a:sym typeface="Symbol" pitchFamily="18" charset="2"/>
              </a:rPr>
              <a:t> bonds can be distributed symmetrically all around the ring, above and below the plane.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41"/>
                                        </p:tgtEl>
                                        <p:attrNameLst>
                                          <p:attrName>style.visibility</p:attrName>
                                        </p:attrNameLst>
                                      </p:cBhvr>
                                      <p:to>
                                        <p:strVal val="visible"/>
                                      </p:to>
                                    </p:set>
                                    <p:animEffect transition="in" filter="blinds(horizontal)">
                                      <p:cBhvr>
                                        <p:cTn id="7"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carbon1"/>
          <p:cNvPicPr>
            <a:picLocks noChangeAspect="1" noChangeArrowheads="1"/>
          </p:cNvPicPr>
          <p:nvPr/>
        </p:nvPicPr>
        <p:blipFill>
          <a:blip r:embed="rId3" cstate="print"/>
          <a:srcRect/>
          <a:stretch>
            <a:fillRect/>
          </a:stretch>
        </p:blipFill>
        <p:spPr bwMode="auto">
          <a:xfrm>
            <a:off x="2286000" y="1524000"/>
            <a:ext cx="4876800" cy="2438400"/>
          </a:xfrm>
          <a:prstGeom prst="rect">
            <a:avLst/>
          </a:prstGeom>
          <a:noFill/>
        </p:spPr>
      </p:pic>
      <p:sp>
        <p:nvSpPr>
          <p:cNvPr id="6147" name="Text Box 3"/>
          <p:cNvSpPr txBox="1">
            <a:spLocks noChangeArrowheads="1"/>
          </p:cNvSpPr>
          <p:nvPr/>
        </p:nvSpPr>
        <p:spPr bwMode="auto">
          <a:xfrm>
            <a:off x="914400" y="762000"/>
            <a:ext cx="7467600" cy="954107"/>
          </a:xfrm>
          <a:prstGeom prst="rect">
            <a:avLst/>
          </a:prstGeom>
          <a:noFill/>
          <a:ln w="9525">
            <a:noFill/>
            <a:miter lim="800000"/>
            <a:headEnd/>
            <a:tailEnd/>
          </a:ln>
          <a:effectLst/>
        </p:spPr>
        <p:txBody>
          <a:bodyPr wrap="square">
            <a:spAutoFit/>
          </a:bodyPr>
          <a:lstStyle/>
          <a:p>
            <a:r>
              <a:rPr lang="en-US" sz="2800" dirty="0">
                <a:solidFill>
                  <a:schemeClr val="tx1"/>
                </a:solidFill>
              </a:rPr>
              <a:t>What is the expected orbital notation of carbon in its ground state? </a:t>
            </a:r>
          </a:p>
        </p:txBody>
      </p:sp>
      <p:sp>
        <p:nvSpPr>
          <p:cNvPr id="6148" name="Text Box 4"/>
          <p:cNvSpPr txBox="1">
            <a:spLocks noChangeArrowheads="1"/>
          </p:cNvSpPr>
          <p:nvPr/>
        </p:nvSpPr>
        <p:spPr bwMode="auto">
          <a:xfrm>
            <a:off x="914400" y="4419600"/>
            <a:ext cx="8324715" cy="954107"/>
          </a:xfrm>
          <a:prstGeom prst="rect">
            <a:avLst/>
          </a:prstGeom>
          <a:noFill/>
          <a:ln w="9525">
            <a:noFill/>
            <a:miter lim="800000"/>
            <a:headEnd/>
            <a:tailEnd/>
          </a:ln>
          <a:effectLst/>
        </p:spPr>
        <p:txBody>
          <a:bodyPr wrap="none">
            <a:spAutoFit/>
          </a:bodyPr>
          <a:lstStyle/>
          <a:p>
            <a:r>
              <a:rPr lang="en-US" sz="2800" dirty="0">
                <a:solidFill>
                  <a:schemeClr val="tx1"/>
                </a:solidFill>
              </a:rPr>
              <a:t>(</a:t>
            </a:r>
            <a:r>
              <a:rPr lang="en-US" sz="2800" dirty="0">
                <a:solidFill>
                  <a:srgbClr val="C00000"/>
                </a:solidFill>
              </a:rPr>
              <a:t>Hint</a:t>
            </a:r>
            <a:r>
              <a:rPr lang="en-US" sz="2800" dirty="0">
                <a:solidFill>
                  <a:schemeClr val="tx1"/>
                </a:solidFill>
              </a:rPr>
              <a:t>: How many unpaired electrons does this </a:t>
            </a:r>
          </a:p>
          <a:p>
            <a:r>
              <a:rPr lang="en-US" sz="2800" dirty="0">
                <a:solidFill>
                  <a:schemeClr val="tx1"/>
                </a:solidFill>
              </a:rPr>
              <a:t>carbon atom have available for bonding?)</a:t>
            </a:r>
          </a:p>
        </p:txBody>
      </p:sp>
      <p:sp>
        <p:nvSpPr>
          <p:cNvPr id="6149" name="Text Box 5"/>
          <p:cNvSpPr txBox="1">
            <a:spLocks noChangeArrowheads="1"/>
          </p:cNvSpPr>
          <p:nvPr/>
        </p:nvSpPr>
        <p:spPr bwMode="auto">
          <a:xfrm>
            <a:off x="1968500" y="3810000"/>
            <a:ext cx="5998758" cy="523220"/>
          </a:xfrm>
          <a:prstGeom prst="rect">
            <a:avLst/>
          </a:prstGeom>
          <a:noFill/>
          <a:ln w="9525">
            <a:noFill/>
            <a:miter lim="800000"/>
            <a:headEnd/>
            <a:tailEnd/>
          </a:ln>
          <a:effectLst/>
        </p:spPr>
        <p:txBody>
          <a:bodyPr wrap="none">
            <a:spAutoFit/>
          </a:bodyPr>
          <a:lstStyle/>
          <a:p>
            <a:r>
              <a:rPr lang="en-US" sz="2800" dirty="0">
                <a:solidFill>
                  <a:schemeClr val="tx1"/>
                </a:solidFill>
              </a:rPr>
              <a:t>Can you see a problem with this?</a:t>
            </a:r>
          </a:p>
        </p:txBody>
      </p:sp>
      <p:sp>
        <p:nvSpPr>
          <p:cNvPr id="6150" name="Rectangle 6"/>
          <p:cNvSpPr>
            <a:spLocks noGrp="1" noChangeArrowheads="1"/>
          </p:cNvSpPr>
          <p:nvPr>
            <p:ph type="title" idx="4294967295"/>
          </p:nvPr>
        </p:nvSpPr>
        <p:spPr>
          <a:xfrm>
            <a:off x="1066800" y="0"/>
            <a:ext cx="6934200" cy="762000"/>
          </a:xfrm>
        </p:spPr>
        <p:txBody>
          <a:bodyPr/>
          <a:lstStyle/>
          <a:p>
            <a:r>
              <a:rPr lang="en-US" sz="3200" u="sng">
                <a:solidFill>
                  <a:schemeClr val="tx1"/>
                </a:solidFill>
              </a:rPr>
              <a:t>Carbon ground state configuration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additive="base">
                                        <p:cTn id="13" dur="500" fill="hold"/>
                                        <p:tgtEl>
                                          <p:spTgt spid="6149"/>
                                        </p:tgtEl>
                                        <p:attrNameLst>
                                          <p:attrName>ppt_x</p:attrName>
                                        </p:attrNameLst>
                                      </p:cBhvr>
                                      <p:tavLst>
                                        <p:tav tm="0">
                                          <p:val>
                                            <p:strVal val="1+#ppt_w/2"/>
                                          </p:val>
                                        </p:tav>
                                        <p:tav tm="100000">
                                          <p:val>
                                            <p:strVal val="#ppt_x"/>
                                          </p:val>
                                        </p:tav>
                                      </p:tavLst>
                                    </p:anim>
                                    <p:anim calcmode="lin" valueType="num">
                                      <p:cBhvr additive="base">
                                        <p:cTn id="14"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148"/>
                                        </p:tgtEl>
                                        <p:attrNameLst>
                                          <p:attrName>style.visibility</p:attrName>
                                        </p:attrNameLst>
                                      </p:cBhvr>
                                      <p:to>
                                        <p:strVal val="visible"/>
                                      </p:to>
                                    </p:set>
                                    <p:anim calcmode="lin" valueType="num">
                                      <p:cBhvr additive="base">
                                        <p:cTn id="19" dur="500" fill="hold"/>
                                        <p:tgtEl>
                                          <p:spTgt spid="6148"/>
                                        </p:tgtEl>
                                        <p:attrNameLst>
                                          <p:attrName>ppt_x</p:attrName>
                                        </p:attrNameLst>
                                      </p:cBhvr>
                                      <p:tavLst>
                                        <p:tav tm="0">
                                          <p:val>
                                            <p:strVal val="1+#ppt_w/2"/>
                                          </p:val>
                                        </p:tav>
                                        <p:tav tm="100000">
                                          <p:val>
                                            <p:strVal val="#ppt_x"/>
                                          </p:val>
                                        </p:tav>
                                      </p:tavLst>
                                    </p:anim>
                                    <p:anim calcmode="lin" valueType="num">
                                      <p:cBhvr additive="base">
                                        <p:cTn id="20"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4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1" name="Picture 3" descr="animation1"/>
          <p:cNvPicPr>
            <a:picLocks noChangeAspect="1" noChangeArrowheads="1" noCrop="1"/>
          </p:cNvPicPr>
          <p:nvPr/>
        </p:nvPicPr>
        <p:blipFill>
          <a:blip r:embed="rId3" cstate="print"/>
          <a:srcRect/>
          <a:stretch>
            <a:fillRect/>
          </a:stretch>
        </p:blipFill>
        <p:spPr bwMode="auto">
          <a:xfrm>
            <a:off x="1981200" y="838200"/>
            <a:ext cx="5029200" cy="2514600"/>
          </a:xfrm>
          <a:prstGeom prst="rect">
            <a:avLst/>
          </a:prstGeom>
          <a:noFill/>
        </p:spPr>
      </p:pic>
      <p:sp>
        <p:nvSpPr>
          <p:cNvPr id="7170" name="Text Box 2"/>
          <p:cNvSpPr txBox="1">
            <a:spLocks noChangeArrowheads="1"/>
          </p:cNvSpPr>
          <p:nvPr/>
        </p:nvSpPr>
        <p:spPr bwMode="auto">
          <a:xfrm>
            <a:off x="381000" y="3276600"/>
            <a:ext cx="7696200" cy="1384995"/>
          </a:xfrm>
          <a:prstGeom prst="rect">
            <a:avLst/>
          </a:prstGeom>
          <a:noFill/>
          <a:ln w="9525">
            <a:noFill/>
            <a:miter lim="800000"/>
            <a:headEnd/>
            <a:tailEnd/>
          </a:ln>
          <a:effectLst/>
        </p:spPr>
        <p:txBody>
          <a:bodyPr wrap="square">
            <a:spAutoFit/>
          </a:bodyPr>
          <a:lstStyle/>
          <a:p>
            <a:r>
              <a:rPr lang="en-US" sz="2800" dirty="0">
                <a:solidFill>
                  <a:schemeClr val="tx1"/>
                </a:solidFill>
                <a:effectLst>
                  <a:outerShdw blurRad="38100" dist="38100" dir="2700000" algn="tl">
                    <a:srgbClr val="000000"/>
                  </a:outerShdw>
                </a:effectLst>
              </a:rPr>
              <a:t>You should conclude that carbon only has </a:t>
            </a:r>
            <a:r>
              <a:rPr lang="en-US" sz="2800" u="sng" dirty="0">
                <a:solidFill>
                  <a:schemeClr val="tx1"/>
                </a:solidFill>
                <a:effectLst>
                  <a:outerShdw blurRad="38100" dist="38100" dir="2700000" algn="tl">
                    <a:srgbClr val="000000"/>
                  </a:outerShdw>
                </a:effectLst>
              </a:rPr>
              <a:t>TWO</a:t>
            </a:r>
            <a:r>
              <a:rPr lang="en-US" sz="2800" dirty="0">
                <a:solidFill>
                  <a:schemeClr val="tx1"/>
                </a:solidFill>
                <a:effectLst>
                  <a:outerShdw blurRad="38100" dist="38100" dir="2700000" algn="tl">
                    <a:srgbClr val="000000"/>
                  </a:outerShdw>
                </a:effectLst>
              </a:rPr>
              <a:t> electrons available for bonding. That is not </a:t>
            </a:r>
            <a:r>
              <a:rPr lang="en-US" sz="2800" dirty="0" err="1">
                <a:solidFill>
                  <a:schemeClr val="tx1"/>
                </a:solidFill>
                <a:effectLst>
                  <a:outerShdw blurRad="38100" dist="38100" dir="2700000" algn="tl">
                    <a:srgbClr val="000000"/>
                  </a:outerShdw>
                </a:effectLst>
              </a:rPr>
              <a:t>not</a:t>
            </a:r>
            <a:r>
              <a:rPr lang="en-US" sz="2800" dirty="0">
                <a:solidFill>
                  <a:schemeClr val="tx1"/>
                </a:solidFill>
                <a:effectLst>
                  <a:outerShdw blurRad="38100" dist="38100" dir="2700000" algn="tl">
                    <a:srgbClr val="000000"/>
                  </a:outerShdw>
                </a:effectLst>
              </a:rPr>
              <a:t> enough.</a:t>
            </a:r>
          </a:p>
        </p:txBody>
      </p:sp>
      <p:sp>
        <p:nvSpPr>
          <p:cNvPr id="7172" name="Text Box 4"/>
          <p:cNvSpPr txBox="1">
            <a:spLocks noChangeArrowheads="1"/>
          </p:cNvSpPr>
          <p:nvPr/>
        </p:nvSpPr>
        <p:spPr bwMode="auto">
          <a:xfrm>
            <a:off x="457200" y="4876800"/>
            <a:ext cx="8229600" cy="954107"/>
          </a:xfrm>
          <a:prstGeom prst="rect">
            <a:avLst/>
          </a:prstGeom>
          <a:noFill/>
          <a:ln w="9525">
            <a:noFill/>
            <a:miter lim="800000"/>
            <a:headEnd/>
            <a:tailEnd/>
          </a:ln>
          <a:effectLst/>
        </p:spPr>
        <p:txBody>
          <a:bodyPr wrap="square">
            <a:spAutoFit/>
          </a:bodyPr>
          <a:lstStyle/>
          <a:p>
            <a:r>
              <a:rPr lang="en-US" sz="2800" dirty="0">
                <a:solidFill>
                  <a:schemeClr val="tx1"/>
                </a:solidFill>
                <a:effectLst>
                  <a:outerShdw blurRad="38100" dist="38100" dir="2700000" algn="tl">
                    <a:srgbClr val="000000"/>
                  </a:outerShdw>
                </a:effectLst>
              </a:rPr>
              <a:t>What is taking place in order that carbon may form four bonds?</a:t>
            </a:r>
          </a:p>
        </p:txBody>
      </p:sp>
      <p:sp>
        <p:nvSpPr>
          <p:cNvPr id="7173" name="Rectangle 5"/>
          <p:cNvSpPr>
            <a:spLocks noGrp="1" noChangeArrowheads="1"/>
          </p:cNvSpPr>
          <p:nvPr>
            <p:ph type="title" idx="4294967295"/>
          </p:nvPr>
        </p:nvSpPr>
        <p:spPr>
          <a:xfrm>
            <a:off x="1676400" y="152400"/>
            <a:ext cx="5715000" cy="685800"/>
          </a:xfrm>
        </p:spPr>
        <p:txBody>
          <a:bodyPr/>
          <a:lstStyle/>
          <a:p>
            <a:r>
              <a:rPr lang="en-US" sz="3200">
                <a:solidFill>
                  <a:schemeClr val="tx1"/>
                </a:solidFill>
                <a:effectLst>
                  <a:outerShdw blurRad="38100" dist="38100" dir="2700000" algn="tl">
                    <a:srgbClr val="000000"/>
                  </a:outerShdw>
                </a:effectLst>
              </a:rPr>
              <a:t>Carbon’s Bonding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1+#ppt_w/2"/>
                                          </p:val>
                                        </p:tav>
                                        <p:tav tm="100000">
                                          <p:val>
                                            <p:strVal val="#ppt_x"/>
                                          </p:val>
                                        </p:tav>
                                      </p:tavLst>
                                    </p:anim>
                                    <p:anim calcmode="lin" valueType="num">
                                      <p:cBhvr additive="base">
                                        <p:cTn id="8"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6" name="Picture 4" descr="animation3"/>
          <p:cNvPicPr>
            <a:picLocks noChangeAspect="1" noChangeArrowheads="1" noCrop="1"/>
          </p:cNvPicPr>
          <p:nvPr/>
        </p:nvPicPr>
        <p:blipFill>
          <a:blip r:embed="rId3" cstate="print"/>
          <a:srcRect/>
          <a:stretch>
            <a:fillRect/>
          </a:stretch>
        </p:blipFill>
        <p:spPr bwMode="auto">
          <a:xfrm>
            <a:off x="4419600" y="3733800"/>
            <a:ext cx="4572000" cy="2286000"/>
          </a:xfrm>
          <a:prstGeom prst="rect">
            <a:avLst/>
          </a:prstGeom>
          <a:noFill/>
        </p:spPr>
      </p:pic>
      <p:pic>
        <p:nvPicPr>
          <p:cNvPr id="8195" name="Picture 3" descr="animation2"/>
          <p:cNvPicPr>
            <a:picLocks noChangeAspect="1" noChangeArrowheads="1" noCrop="1"/>
          </p:cNvPicPr>
          <p:nvPr/>
        </p:nvPicPr>
        <p:blipFill>
          <a:blip r:embed="rId4" cstate="print"/>
          <a:srcRect/>
          <a:stretch>
            <a:fillRect/>
          </a:stretch>
        </p:blipFill>
        <p:spPr bwMode="auto">
          <a:xfrm>
            <a:off x="4343400" y="914400"/>
            <a:ext cx="4572000" cy="2286000"/>
          </a:xfrm>
          <a:prstGeom prst="rect">
            <a:avLst/>
          </a:prstGeom>
          <a:noFill/>
        </p:spPr>
      </p:pic>
      <p:sp>
        <p:nvSpPr>
          <p:cNvPr id="8194" name="Text Box 2"/>
          <p:cNvSpPr txBox="1">
            <a:spLocks noChangeArrowheads="1"/>
          </p:cNvSpPr>
          <p:nvPr/>
        </p:nvSpPr>
        <p:spPr bwMode="auto">
          <a:xfrm>
            <a:off x="76200" y="1676400"/>
            <a:ext cx="4495800" cy="1800225"/>
          </a:xfrm>
          <a:prstGeom prst="rect">
            <a:avLst/>
          </a:prstGeom>
          <a:noFill/>
          <a:ln w="9525">
            <a:noFill/>
            <a:miter lim="800000"/>
            <a:headEnd/>
            <a:tailEnd/>
          </a:ln>
          <a:effectLst/>
        </p:spPr>
        <p:txBody>
          <a:bodyPr>
            <a:spAutoFit/>
          </a:bodyPr>
          <a:lstStyle/>
          <a:p>
            <a:r>
              <a:rPr lang="en-US" sz="2800" dirty="0">
                <a:solidFill>
                  <a:schemeClr val="tx1"/>
                </a:solidFill>
                <a:effectLst>
                  <a:outerShdw blurRad="38100" dist="38100" dir="2700000" algn="tl">
                    <a:srgbClr val="000000"/>
                  </a:outerShdw>
                </a:effectLst>
              </a:rPr>
              <a:t>The first thought that chemists had was that carbon promotes one of its </a:t>
            </a:r>
            <a:r>
              <a:rPr lang="en-US" sz="2800" i="1" dirty="0">
                <a:solidFill>
                  <a:schemeClr val="tx1"/>
                </a:solidFill>
                <a:effectLst>
                  <a:outerShdw blurRad="38100" dist="38100" dir="2700000" algn="tl">
                    <a:srgbClr val="000000"/>
                  </a:outerShdw>
                </a:effectLst>
              </a:rPr>
              <a:t>2s</a:t>
            </a:r>
            <a:r>
              <a:rPr lang="en-US" sz="2800" dirty="0">
                <a:solidFill>
                  <a:schemeClr val="tx1"/>
                </a:solidFill>
                <a:effectLst>
                  <a:outerShdw blurRad="38100" dist="38100" dir="2700000" algn="tl">
                    <a:srgbClr val="000000"/>
                  </a:outerShdw>
                </a:effectLst>
              </a:rPr>
              <a:t> electrons…</a:t>
            </a:r>
          </a:p>
        </p:txBody>
      </p:sp>
      <p:sp>
        <p:nvSpPr>
          <p:cNvPr id="8197" name="Text Box 5"/>
          <p:cNvSpPr txBox="1">
            <a:spLocks noChangeArrowheads="1"/>
          </p:cNvSpPr>
          <p:nvPr/>
        </p:nvSpPr>
        <p:spPr bwMode="auto">
          <a:xfrm>
            <a:off x="228600" y="3810000"/>
            <a:ext cx="4876800" cy="892552"/>
          </a:xfrm>
          <a:prstGeom prst="rect">
            <a:avLst/>
          </a:prstGeom>
          <a:noFill/>
          <a:ln w="9525">
            <a:noFill/>
            <a:miter lim="800000"/>
            <a:headEnd/>
            <a:tailEnd/>
          </a:ln>
          <a:effectLst/>
        </p:spPr>
        <p:txBody>
          <a:bodyPr wrap="square">
            <a:spAutoFit/>
          </a:bodyPr>
          <a:lstStyle/>
          <a:p>
            <a:r>
              <a:rPr lang="en-US" sz="2800" dirty="0">
                <a:solidFill>
                  <a:schemeClr val="tx1"/>
                </a:solidFill>
                <a:effectLst>
                  <a:outerShdw blurRad="38100" dist="38100" dir="2700000" algn="tl">
                    <a:srgbClr val="000000">
                      <a:alpha val="43137"/>
                    </a:srgbClr>
                  </a:outerShdw>
                </a:effectLst>
              </a:rPr>
              <a:t>…to the empty </a:t>
            </a:r>
            <a:r>
              <a:rPr lang="en-US" sz="2800" i="1" dirty="0">
                <a:solidFill>
                  <a:schemeClr val="tx1"/>
                </a:solidFill>
                <a:effectLst>
                  <a:outerShdw blurRad="38100" dist="38100" dir="2700000" algn="tl">
                    <a:srgbClr val="000000">
                      <a:alpha val="43137"/>
                    </a:srgbClr>
                  </a:outerShdw>
                </a:effectLst>
              </a:rPr>
              <a:t>2p</a:t>
            </a:r>
            <a:r>
              <a:rPr lang="en-US" sz="2800" dirty="0">
                <a:solidFill>
                  <a:schemeClr val="tx1"/>
                </a:solidFill>
                <a:effectLst>
                  <a:outerShdw blurRad="38100" dist="38100" dir="2700000" algn="tl">
                    <a:srgbClr val="000000">
                      <a:alpha val="43137"/>
                    </a:srgbClr>
                  </a:outerShdw>
                </a:effectLst>
              </a:rPr>
              <a:t> orbital.</a:t>
            </a:r>
          </a:p>
          <a:p>
            <a:endParaRPr lang="en-US" b="0" dirty="0">
              <a:solidFill>
                <a:schemeClr val="tx1"/>
              </a:solidFill>
            </a:endParaRPr>
          </a:p>
        </p:txBody>
      </p:sp>
      <p:sp>
        <p:nvSpPr>
          <p:cNvPr id="8198" name="Rectangle 6"/>
          <p:cNvSpPr>
            <a:spLocks noGrp="1" noChangeArrowheads="1"/>
          </p:cNvSpPr>
          <p:nvPr>
            <p:ph type="title" idx="4294967295"/>
          </p:nvPr>
        </p:nvSpPr>
        <p:spPr>
          <a:xfrm>
            <a:off x="2133600" y="228600"/>
            <a:ext cx="4876800" cy="533400"/>
          </a:xfrm>
        </p:spPr>
        <p:txBody>
          <a:bodyPr/>
          <a:lstStyle/>
          <a:p>
            <a:r>
              <a:rPr lang="en-US" sz="3200">
                <a:solidFill>
                  <a:schemeClr val="tx1"/>
                </a:solidFill>
                <a:effectLst>
                  <a:outerShdw blurRad="38100" dist="38100" dir="2700000" algn="tl">
                    <a:srgbClr val="000000"/>
                  </a:outerShdw>
                </a:effectLst>
              </a:rPr>
              <a:t>Carbon’s Empty Orbital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1+#ppt_w/2"/>
                                          </p:val>
                                        </p:tav>
                                        <p:tav tm="100000">
                                          <p:val>
                                            <p:strVal val="#ppt_x"/>
                                          </p:val>
                                        </p:tav>
                                      </p:tavLst>
                                    </p:anim>
                                    <p:anim calcmode="lin" valueType="num">
                                      <p:cBhvr additive="base">
                                        <p:cTn id="8"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1+#ppt_w/2"/>
                                          </p:val>
                                        </p:tav>
                                        <p:tav tm="100000">
                                          <p:val>
                                            <p:strVal val="#ppt_x"/>
                                          </p:val>
                                        </p:tav>
                                      </p:tavLst>
                                    </p:anim>
                                    <p:anim calcmode="lin" valueType="num">
                                      <p:cBhvr additive="base">
                                        <p:cTn id="14" dur="500" fill="hold"/>
                                        <p:tgtEl>
                                          <p:spTgt spid="819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196"/>
                                        </p:tgtEl>
                                        <p:attrNameLst>
                                          <p:attrName>style.visibility</p:attrName>
                                        </p:attrNameLst>
                                      </p:cBhvr>
                                      <p:to>
                                        <p:strVal val="visible"/>
                                      </p:to>
                                    </p:set>
                                    <p:anim calcmode="lin" valueType="num">
                                      <p:cBhvr additive="base">
                                        <p:cTn id="19" dur="500" fill="hold"/>
                                        <p:tgtEl>
                                          <p:spTgt spid="8196"/>
                                        </p:tgtEl>
                                        <p:attrNameLst>
                                          <p:attrName>ppt_x</p:attrName>
                                        </p:attrNameLst>
                                      </p:cBhvr>
                                      <p:tavLst>
                                        <p:tav tm="0">
                                          <p:val>
                                            <p:strVal val="1+#ppt_w/2"/>
                                          </p:val>
                                        </p:tav>
                                        <p:tav tm="100000">
                                          <p:val>
                                            <p:strVal val="#ppt_x"/>
                                          </p:val>
                                        </p:tav>
                                      </p:tavLst>
                                    </p:anim>
                                    <p:anim calcmode="lin" valueType="num">
                                      <p:cBhvr additive="base">
                                        <p:cTn id="20" dur="500" fill="hold"/>
                                        <p:tgtEl>
                                          <p:spTgt spid="81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93725" y="503238"/>
            <a:ext cx="8438529" cy="830997"/>
          </a:xfrm>
          <a:prstGeom prst="rect">
            <a:avLst/>
          </a:prstGeom>
          <a:noFill/>
          <a:ln w="9525">
            <a:noFill/>
            <a:miter lim="800000"/>
            <a:headEnd/>
            <a:tailEnd/>
          </a:ln>
          <a:effectLst/>
        </p:spPr>
        <p:txBody>
          <a:bodyPr wrap="none">
            <a:spAutoFit/>
          </a:bodyPr>
          <a:lstStyle/>
          <a:p>
            <a:r>
              <a:rPr lang="en-US">
                <a:solidFill>
                  <a:schemeClr val="tx1"/>
                </a:solidFill>
              </a:rPr>
              <a:t>However, they quickly recognized a problem with such </a:t>
            </a:r>
          </a:p>
          <a:p>
            <a:r>
              <a:rPr lang="en-US">
                <a:solidFill>
                  <a:schemeClr val="tx1"/>
                </a:solidFill>
              </a:rPr>
              <a:t>an arrangement…</a:t>
            </a:r>
          </a:p>
        </p:txBody>
      </p:sp>
      <p:sp>
        <p:nvSpPr>
          <p:cNvPr id="9219" name="Text Box 3"/>
          <p:cNvSpPr txBox="1">
            <a:spLocks noChangeArrowheads="1"/>
          </p:cNvSpPr>
          <p:nvPr/>
        </p:nvSpPr>
        <p:spPr bwMode="auto">
          <a:xfrm>
            <a:off x="609600" y="4648200"/>
            <a:ext cx="7940675" cy="1569660"/>
          </a:xfrm>
          <a:prstGeom prst="rect">
            <a:avLst/>
          </a:prstGeom>
          <a:noFill/>
          <a:ln w="9525">
            <a:noFill/>
            <a:miter lim="800000"/>
            <a:headEnd/>
            <a:tailEnd/>
          </a:ln>
          <a:effectLst/>
        </p:spPr>
        <p:txBody>
          <a:bodyPr>
            <a:spAutoFit/>
          </a:bodyPr>
          <a:lstStyle/>
          <a:p>
            <a:r>
              <a:rPr lang="en-US" dirty="0">
                <a:solidFill>
                  <a:schemeClr val="tx1"/>
                </a:solidFill>
              </a:rPr>
              <a:t>Three of the carbon-hydrogen bonds would involve</a:t>
            </a:r>
          </a:p>
          <a:p>
            <a:r>
              <a:rPr lang="en-US" dirty="0">
                <a:solidFill>
                  <a:schemeClr val="tx1"/>
                </a:solidFill>
              </a:rPr>
              <a:t>an electron pair in which the carbon electron was a </a:t>
            </a:r>
            <a:r>
              <a:rPr lang="en-US" i="1" dirty="0">
                <a:solidFill>
                  <a:schemeClr val="tx1"/>
                </a:solidFill>
              </a:rPr>
              <a:t>2p</a:t>
            </a:r>
            <a:r>
              <a:rPr lang="en-US" dirty="0">
                <a:solidFill>
                  <a:schemeClr val="tx1"/>
                </a:solidFill>
              </a:rPr>
              <a:t>, matched with the lone </a:t>
            </a:r>
            <a:r>
              <a:rPr lang="en-US" i="1" dirty="0">
                <a:solidFill>
                  <a:schemeClr val="tx1"/>
                </a:solidFill>
              </a:rPr>
              <a:t>1s</a:t>
            </a:r>
            <a:r>
              <a:rPr lang="en-US" dirty="0">
                <a:solidFill>
                  <a:schemeClr val="tx1"/>
                </a:solidFill>
              </a:rPr>
              <a:t> electron from a hydrogen atom.</a:t>
            </a:r>
          </a:p>
        </p:txBody>
      </p:sp>
      <p:pic>
        <p:nvPicPr>
          <p:cNvPr id="9220" name="Picture 4" descr="animation6"/>
          <p:cNvPicPr>
            <a:picLocks noChangeAspect="1" noChangeArrowheads="1" noCrop="1"/>
          </p:cNvPicPr>
          <p:nvPr/>
        </p:nvPicPr>
        <p:blipFill>
          <a:blip r:embed="rId3" cstate="print"/>
          <a:srcRect/>
          <a:stretch>
            <a:fillRect/>
          </a:stretch>
        </p:blipFill>
        <p:spPr bwMode="auto">
          <a:xfrm>
            <a:off x="1828800" y="1371600"/>
            <a:ext cx="5334000" cy="266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1+#ppt_w/2"/>
                                          </p:val>
                                        </p:tav>
                                        <p:tav tm="100000">
                                          <p:val>
                                            <p:strVal val="#ppt_x"/>
                                          </p:val>
                                        </p:tav>
                                      </p:tavLst>
                                    </p:anim>
                                    <p:anim calcmode="lin" valueType="num">
                                      <p:cBhvr additive="base">
                                        <p:cTn id="8" dur="500" fill="hold"/>
                                        <p:tgtEl>
                                          <p:spTgt spid="92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 y="914400"/>
            <a:ext cx="5105400" cy="2677656"/>
          </a:xfrm>
          <a:prstGeom prst="rect">
            <a:avLst/>
          </a:prstGeom>
          <a:noFill/>
          <a:ln w="9525">
            <a:noFill/>
            <a:miter lim="800000"/>
            <a:headEnd/>
            <a:tailEnd/>
          </a:ln>
          <a:effectLst/>
        </p:spPr>
        <p:txBody>
          <a:bodyPr wrap="square">
            <a:spAutoFit/>
          </a:bodyPr>
          <a:lstStyle/>
          <a:p>
            <a:r>
              <a:rPr lang="en-US" sz="2800" dirty="0">
                <a:solidFill>
                  <a:schemeClr val="tx1"/>
                </a:solidFill>
              </a:rPr>
              <a:t>This would mean that three of the bonds in a methane</a:t>
            </a:r>
          </a:p>
          <a:p>
            <a:r>
              <a:rPr lang="en-US" sz="2800" dirty="0">
                <a:solidFill>
                  <a:schemeClr val="tx1"/>
                </a:solidFill>
              </a:rPr>
              <a:t>molecule would be identical, because they would involve</a:t>
            </a:r>
          </a:p>
          <a:p>
            <a:r>
              <a:rPr lang="en-US" sz="2800" dirty="0">
                <a:solidFill>
                  <a:schemeClr val="tx1"/>
                </a:solidFill>
              </a:rPr>
              <a:t>electron pairs of equal energy.</a:t>
            </a:r>
          </a:p>
        </p:txBody>
      </p:sp>
      <p:sp>
        <p:nvSpPr>
          <p:cNvPr id="10244" name="Text Box 4"/>
          <p:cNvSpPr txBox="1">
            <a:spLocks noChangeArrowheads="1"/>
          </p:cNvSpPr>
          <p:nvPr/>
        </p:nvSpPr>
        <p:spPr bwMode="auto">
          <a:xfrm>
            <a:off x="914400" y="4038600"/>
            <a:ext cx="3810000" cy="954107"/>
          </a:xfrm>
          <a:prstGeom prst="rect">
            <a:avLst/>
          </a:prstGeom>
          <a:noFill/>
          <a:ln w="9525">
            <a:noFill/>
            <a:miter lim="800000"/>
            <a:headEnd/>
            <a:tailEnd/>
          </a:ln>
          <a:effectLst/>
        </p:spPr>
        <p:txBody>
          <a:bodyPr wrap="square">
            <a:spAutoFit/>
          </a:bodyPr>
          <a:lstStyle/>
          <a:p>
            <a:r>
              <a:rPr lang="en-US" sz="2800" u="sng" dirty="0">
                <a:solidFill>
                  <a:srgbClr val="C00000"/>
                </a:solidFill>
              </a:rPr>
              <a:t>But what about the fourth bond…?</a:t>
            </a:r>
          </a:p>
        </p:txBody>
      </p:sp>
      <p:pic>
        <p:nvPicPr>
          <p:cNvPr id="10247" name="Picture 7" descr="File:Methaan.png"/>
          <p:cNvPicPr>
            <a:picLocks noChangeAspect="1" noChangeArrowheads="1"/>
          </p:cNvPicPr>
          <p:nvPr/>
        </p:nvPicPr>
        <p:blipFill>
          <a:blip r:embed="rId3" cstate="print"/>
          <a:srcRect/>
          <a:stretch>
            <a:fillRect/>
          </a:stretch>
        </p:blipFill>
        <p:spPr bwMode="auto">
          <a:xfrm>
            <a:off x="5334000" y="762000"/>
            <a:ext cx="3590925" cy="4686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1+#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7" name="Picture 3" descr="animation7"/>
          <p:cNvPicPr>
            <a:picLocks noChangeAspect="1" noChangeArrowheads="1" noCrop="1"/>
          </p:cNvPicPr>
          <p:nvPr/>
        </p:nvPicPr>
        <p:blipFill>
          <a:blip r:embed="rId3" cstate="print"/>
          <a:srcRect/>
          <a:stretch>
            <a:fillRect/>
          </a:stretch>
        </p:blipFill>
        <p:spPr bwMode="auto">
          <a:xfrm>
            <a:off x="1828800" y="1371600"/>
            <a:ext cx="5334000" cy="2667000"/>
          </a:xfrm>
          <a:prstGeom prst="rect">
            <a:avLst/>
          </a:prstGeom>
          <a:noFill/>
        </p:spPr>
      </p:pic>
      <p:sp>
        <p:nvSpPr>
          <p:cNvPr id="11266" name="Text Box 2"/>
          <p:cNvSpPr txBox="1">
            <a:spLocks noChangeArrowheads="1"/>
          </p:cNvSpPr>
          <p:nvPr/>
        </p:nvSpPr>
        <p:spPr bwMode="auto">
          <a:xfrm>
            <a:off x="457200" y="304800"/>
            <a:ext cx="8001000" cy="1384995"/>
          </a:xfrm>
          <a:prstGeom prst="rect">
            <a:avLst/>
          </a:prstGeom>
          <a:noFill/>
          <a:ln w="9525">
            <a:noFill/>
            <a:miter lim="800000"/>
            <a:headEnd/>
            <a:tailEnd/>
          </a:ln>
          <a:effectLst/>
        </p:spPr>
        <p:txBody>
          <a:bodyPr wrap="square">
            <a:spAutoFit/>
          </a:bodyPr>
          <a:lstStyle/>
          <a:p>
            <a:r>
              <a:rPr lang="en-US" sz="2800" dirty="0">
                <a:solidFill>
                  <a:schemeClr val="tx1"/>
                </a:solidFill>
              </a:rPr>
              <a:t>The fourth bond is between a </a:t>
            </a:r>
            <a:r>
              <a:rPr lang="en-US" sz="2800" i="1" dirty="0">
                <a:solidFill>
                  <a:schemeClr val="tx1"/>
                </a:solidFill>
              </a:rPr>
              <a:t>2s</a:t>
            </a:r>
            <a:r>
              <a:rPr lang="en-US" sz="2800" dirty="0">
                <a:solidFill>
                  <a:schemeClr val="tx1"/>
                </a:solidFill>
              </a:rPr>
              <a:t> electron from the carbon and the lone </a:t>
            </a:r>
            <a:r>
              <a:rPr lang="en-US" sz="2800" i="1" dirty="0">
                <a:solidFill>
                  <a:schemeClr val="tx1"/>
                </a:solidFill>
              </a:rPr>
              <a:t>1s</a:t>
            </a:r>
            <a:r>
              <a:rPr lang="en-US" sz="2800" dirty="0">
                <a:solidFill>
                  <a:schemeClr val="tx1"/>
                </a:solidFill>
              </a:rPr>
              <a:t> hydrogen electron.</a:t>
            </a:r>
          </a:p>
        </p:txBody>
      </p:sp>
      <p:sp>
        <p:nvSpPr>
          <p:cNvPr id="11268" name="Text Box 4"/>
          <p:cNvSpPr txBox="1">
            <a:spLocks noChangeArrowheads="1"/>
          </p:cNvSpPr>
          <p:nvPr/>
        </p:nvSpPr>
        <p:spPr bwMode="auto">
          <a:xfrm>
            <a:off x="533400" y="4114800"/>
            <a:ext cx="8093075" cy="954107"/>
          </a:xfrm>
          <a:prstGeom prst="rect">
            <a:avLst/>
          </a:prstGeom>
          <a:noFill/>
          <a:ln w="9525">
            <a:noFill/>
            <a:miter lim="800000"/>
            <a:headEnd/>
            <a:tailEnd/>
          </a:ln>
          <a:effectLst/>
        </p:spPr>
        <p:txBody>
          <a:bodyPr wrap="square">
            <a:spAutoFit/>
          </a:bodyPr>
          <a:lstStyle/>
          <a:p>
            <a:r>
              <a:rPr lang="en-US" sz="2800" dirty="0">
                <a:solidFill>
                  <a:schemeClr val="tx1"/>
                </a:solidFill>
              </a:rPr>
              <a:t>Such a bond would have slightly less energy than the other bonds in a methane molecule.</a:t>
            </a:r>
            <a:r>
              <a:rPr lang="en-US" sz="2800" b="0" dirty="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wipe(left)">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1+#ppt_w/2"/>
                                          </p:val>
                                        </p:tav>
                                        <p:tav tm="100000">
                                          <p:val>
                                            <p:strVal val="#ppt_x"/>
                                          </p:val>
                                        </p:tav>
                                      </p:tavLst>
                                    </p:anim>
                                    <p:anim calcmode="lin" valueType="num">
                                      <p:cBhvr additive="base">
                                        <p:cTn id="13"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04800" y="838200"/>
            <a:ext cx="5181600" cy="1815882"/>
          </a:xfrm>
          <a:prstGeom prst="rect">
            <a:avLst/>
          </a:prstGeom>
          <a:noFill/>
          <a:ln w="9525">
            <a:noFill/>
            <a:miter lim="800000"/>
            <a:headEnd/>
            <a:tailEnd/>
          </a:ln>
          <a:effectLst/>
        </p:spPr>
        <p:txBody>
          <a:bodyPr wrap="square">
            <a:spAutoFit/>
          </a:bodyPr>
          <a:lstStyle/>
          <a:p>
            <a:r>
              <a:rPr lang="en-US" sz="2800" dirty="0">
                <a:solidFill>
                  <a:schemeClr val="tx1"/>
                </a:solidFill>
              </a:rPr>
              <a:t>This bond would be slightly different in character than</a:t>
            </a:r>
          </a:p>
          <a:p>
            <a:r>
              <a:rPr lang="en-US" sz="2800" dirty="0">
                <a:solidFill>
                  <a:schemeClr val="tx1"/>
                </a:solidFill>
              </a:rPr>
              <a:t>the other three bonds in methane. </a:t>
            </a:r>
          </a:p>
        </p:txBody>
      </p:sp>
      <p:sp>
        <p:nvSpPr>
          <p:cNvPr id="12292" name="Text Box 4"/>
          <p:cNvSpPr txBox="1">
            <a:spLocks noChangeArrowheads="1"/>
          </p:cNvSpPr>
          <p:nvPr/>
        </p:nvSpPr>
        <p:spPr bwMode="auto">
          <a:xfrm>
            <a:off x="304800" y="3276600"/>
            <a:ext cx="4876800" cy="1815882"/>
          </a:xfrm>
          <a:prstGeom prst="rect">
            <a:avLst/>
          </a:prstGeom>
          <a:noFill/>
          <a:ln w="9525">
            <a:noFill/>
            <a:miter lim="800000"/>
            <a:headEnd/>
            <a:tailEnd/>
          </a:ln>
          <a:effectLst/>
        </p:spPr>
        <p:txBody>
          <a:bodyPr wrap="square">
            <a:spAutoFit/>
          </a:bodyPr>
          <a:lstStyle/>
          <a:p>
            <a:r>
              <a:rPr lang="en-US" sz="2800" dirty="0">
                <a:solidFill>
                  <a:schemeClr val="tx1"/>
                </a:solidFill>
              </a:rPr>
              <a:t>This difference would be measurable to a chemist</a:t>
            </a:r>
          </a:p>
          <a:p>
            <a:r>
              <a:rPr lang="en-US" sz="2800" dirty="0">
                <a:solidFill>
                  <a:schemeClr val="tx1"/>
                </a:solidFill>
              </a:rPr>
              <a:t>by determining the bond length and bond energy.</a:t>
            </a:r>
          </a:p>
        </p:txBody>
      </p:sp>
      <p:sp>
        <p:nvSpPr>
          <p:cNvPr id="12293" name="Text Box 5"/>
          <p:cNvSpPr txBox="1">
            <a:spLocks noChangeArrowheads="1"/>
          </p:cNvSpPr>
          <p:nvPr/>
        </p:nvSpPr>
        <p:spPr bwMode="auto">
          <a:xfrm>
            <a:off x="762000" y="5867400"/>
            <a:ext cx="6858000" cy="523220"/>
          </a:xfrm>
          <a:prstGeom prst="rect">
            <a:avLst/>
          </a:prstGeom>
          <a:noFill/>
          <a:ln w="9525">
            <a:noFill/>
            <a:miter lim="800000"/>
            <a:headEnd/>
            <a:tailEnd/>
          </a:ln>
          <a:effectLst/>
        </p:spPr>
        <p:txBody>
          <a:bodyPr wrap="square">
            <a:spAutoFit/>
          </a:bodyPr>
          <a:lstStyle/>
          <a:p>
            <a:r>
              <a:rPr lang="en-US" sz="2800" u="sng" dirty="0">
                <a:solidFill>
                  <a:schemeClr val="tx1"/>
                </a:solidFill>
              </a:rPr>
              <a:t>But is this what they observe?</a:t>
            </a:r>
          </a:p>
        </p:txBody>
      </p:sp>
      <p:pic>
        <p:nvPicPr>
          <p:cNvPr id="8" name="Picture 7" descr="File:Methaan.png"/>
          <p:cNvPicPr>
            <a:picLocks noChangeAspect="1" noChangeArrowheads="1"/>
          </p:cNvPicPr>
          <p:nvPr/>
        </p:nvPicPr>
        <p:blipFill>
          <a:blip r:embed="rId3" cstate="print"/>
          <a:srcRect/>
          <a:stretch>
            <a:fillRect/>
          </a:stretch>
        </p:blipFill>
        <p:spPr bwMode="auto">
          <a:xfrm>
            <a:off x="5257800" y="1066800"/>
            <a:ext cx="3505200" cy="43202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left)">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gtEl>
                                        <p:attrNameLst>
                                          <p:attrName>style.visibility</p:attrName>
                                        </p:attrNameLst>
                                      </p:cBhvr>
                                      <p:to>
                                        <p:strVal val="visible"/>
                                      </p:to>
                                    </p:set>
                                    <p:animEffect transition="in" filter="wipe(left)">
                                      <p:cBhvr>
                                        <p:cTn id="12"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P spid="12293"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19FF8BB9-3FD4-4D2F-9269-3F911D73D85D"/>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PRESENTER" val="fe4b725555d53011fba9af40479f99ea319b534"/>
</p:tagLst>
</file>

<file path=ppt/theme/theme1.xml><?xml version="1.0" encoding="utf-8"?>
<a:theme xmlns:a="http://schemas.openxmlformats.org/drawingml/2006/main" name="Chemistry Format">
  <a:themeElements>
    <a:clrScheme name="Chemistry Forma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emistry Format">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bg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bg1"/>
            </a:solidFill>
            <a:effectLst/>
            <a:latin typeface="Comic Sans MS" pitchFamily="66" charset="0"/>
          </a:defRPr>
        </a:defPPr>
      </a:lstStyle>
    </a:lnDef>
  </a:objectDefaults>
  <a:extraClrSchemeLst>
    <a:extraClrScheme>
      <a:clrScheme name="Chemistry Forma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Forma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Forma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Forma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Forma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Forma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Forma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bg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bg1"/>
            </a:solidFill>
            <a:effectLst/>
            <a:latin typeface="Comic Sans MS" pitchFamily="66"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2418</Words>
  <Application>Microsoft Office PowerPoint</Application>
  <PresentationFormat>On-screen Show (4:3)</PresentationFormat>
  <Paragraphs>362</Paragraphs>
  <Slides>22</Slides>
  <Notes>22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1" baseType="lpstr">
      <vt:lpstr>Arial</vt:lpstr>
      <vt:lpstr>Calibri</vt:lpstr>
      <vt:lpstr>Comic Sans MS</vt:lpstr>
      <vt:lpstr>MathScience</vt:lpstr>
      <vt:lpstr>Symbol</vt:lpstr>
      <vt:lpstr>Times New Roman</vt:lpstr>
      <vt:lpstr>Chemistry Format</vt:lpstr>
      <vt:lpstr>1_Default Design</vt:lpstr>
      <vt:lpstr>ChemSketch</vt:lpstr>
      <vt:lpstr>Hybridization - The Blending of Orbitals </vt:lpstr>
      <vt:lpstr>What Proof Exists for Hybridization? </vt:lpstr>
      <vt:lpstr>Carbon ground state configuration</vt:lpstr>
      <vt:lpstr>Carbon’s Bonding Problem</vt:lpstr>
      <vt:lpstr>Carbon’s Empty Orbital</vt:lpstr>
      <vt:lpstr>PowerPoint Presentation</vt:lpstr>
      <vt:lpstr>PowerPoint Presentation</vt:lpstr>
      <vt:lpstr>PowerPoint Presentation</vt:lpstr>
      <vt:lpstr>PowerPoint Presentation</vt:lpstr>
      <vt:lpstr>PowerPoint Presentation</vt:lpstr>
      <vt:lpstr>PowerPoint Presentation</vt:lpstr>
      <vt:lpstr>sp3 Hybrid Orbitals</vt:lpstr>
      <vt:lpstr>sp Hybrid Orbitals</vt:lpstr>
      <vt:lpstr>sp2 Hybrid Orbitals</vt:lpstr>
      <vt:lpstr>Exclusion Warning</vt:lpstr>
      <vt:lpstr>Hybridization Involving “d” Orbitals</vt:lpstr>
      <vt:lpstr>Hybridization and Molecular Geometry</vt:lpstr>
      <vt:lpstr>Sigma and Pi Bonds</vt:lpstr>
      <vt:lpstr>Sigma and Pi Bonds Single Bonds</vt:lpstr>
      <vt:lpstr>Sigma and Pi Bonds: Double bonds</vt:lpstr>
      <vt:lpstr>Sigma and Pi Bonds Triple Bonds</vt:lpstr>
      <vt:lpstr>The De-Localized Electron Model</vt:lpstr>
    </vt:vector>
  </TitlesOfParts>
  <Company>Visalia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9_Hybridization</dc:title>
  <dc:creator>carpenterc@leonschools.net</dc:creator>
  <cp:lastModifiedBy>Carpenter, Charles</cp:lastModifiedBy>
  <cp:revision>85</cp:revision>
  <dcterms:created xsi:type="dcterms:W3CDTF">2006-05-22T16:05:33Z</dcterms:created>
  <dcterms:modified xsi:type="dcterms:W3CDTF">2018-10-03T19:28:45Z</dcterms:modified>
</cp:coreProperties>
</file>