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74" r:id="rId10"/>
    <p:sldId id="263" r:id="rId11"/>
    <p:sldId id="264" r:id="rId12"/>
    <p:sldId id="272" r:id="rId13"/>
    <p:sldId id="273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0066"/>
    <a:srgbClr val="006600"/>
    <a:srgbClr val="CC0000"/>
    <a:srgbClr val="0066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4" autoAdjust="0"/>
    <p:restoredTop sz="90929"/>
  </p:normalViewPr>
  <p:slideViewPr>
    <p:cSldViewPr>
      <p:cViewPr varScale="1">
        <p:scale>
          <a:sx n="83" d="100"/>
          <a:sy n="83" d="100"/>
        </p:scale>
        <p:origin x="9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e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2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A46227-C1E3-49CC-A99D-B4B216DCCD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94660-C1FD-4DB1-84D2-820558221C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019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47483-4E7E-4309-BF1A-17E72FD66F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631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4F076-94DE-4541-99F0-AC2021C980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793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69802-8182-42BB-AF55-FD6D9D1D3F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0951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50587-FBA9-4696-BF4C-B3E0872FAB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2540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B2217-8812-478A-B510-B32ACB8E25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584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DF4B5-B820-4D2F-BA38-1D673F99E6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6013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8E3C8-32BE-4EA4-BEA5-64AF979475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60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A9BC9-D0C4-4349-855E-5AC19EE9ED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09075-536C-4E6E-8012-3645F909B1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775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3319F-F8E0-4655-AA9A-C98A2CD6AE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712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410EA9B8-FA1A-4ECD-B971-CFDAB8FBDA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7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7.wav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5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7.wav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audio" Target="../media/audio7.wav"/><Relationship Id="rId13" Type="http://schemas.openxmlformats.org/officeDocument/2006/relationships/oleObject" Target="../embeddings/oleObject16.bin"/><Relationship Id="rId18" Type="http://schemas.openxmlformats.org/officeDocument/2006/relationships/oleObject" Target="../embeddings/oleObject19.bin"/><Relationship Id="rId3" Type="http://schemas.openxmlformats.org/officeDocument/2006/relationships/audio" Target="../media/audio2.wav"/><Relationship Id="rId21" Type="http://schemas.openxmlformats.org/officeDocument/2006/relationships/image" Target="../media/image21.wmf"/><Relationship Id="rId7" Type="http://schemas.openxmlformats.org/officeDocument/2006/relationships/audio" Target="../media/audio5.wav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4.vml"/><Relationship Id="rId6" Type="http://schemas.openxmlformats.org/officeDocument/2006/relationships/audio" Target="../media/audio3.wav"/><Relationship Id="rId11" Type="http://schemas.openxmlformats.org/officeDocument/2006/relationships/oleObject" Target="../embeddings/oleObject15.bin"/><Relationship Id="rId5" Type="http://schemas.openxmlformats.org/officeDocument/2006/relationships/audio" Target="../media/audio1.wav"/><Relationship Id="rId15" Type="http://schemas.openxmlformats.org/officeDocument/2006/relationships/oleObject" Target="../embeddings/oleObject17.bin"/><Relationship Id="rId23" Type="http://schemas.openxmlformats.org/officeDocument/2006/relationships/image" Target="../media/image22.wmf"/><Relationship Id="rId10" Type="http://schemas.openxmlformats.org/officeDocument/2006/relationships/image" Target="../media/image17.wmf"/><Relationship Id="rId19" Type="http://schemas.openxmlformats.org/officeDocument/2006/relationships/image" Target="../media/image20.wmf"/><Relationship Id="rId4" Type="http://schemas.openxmlformats.org/officeDocument/2006/relationships/audio" Target="../media/audio6.wav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9.wmf"/><Relationship Id="rId22" Type="http://schemas.openxmlformats.org/officeDocument/2006/relationships/oleObject" Target="../embeddings/oleObject2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7.bin"/><Relationship Id="rId3" Type="http://schemas.openxmlformats.org/officeDocument/2006/relationships/audio" Target="../media/audio5.wav"/><Relationship Id="rId21" Type="http://schemas.openxmlformats.org/officeDocument/2006/relationships/image" Target="../media/image9.wmf"/><Relationship Id="rId7" Type="http://schemas.openxmlformats.org/officeDocument/2006/relationships/audio" Target="../media/audio3.wav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.bin"/><Relationship Id="rId20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audio" Target="../media/audio7.wav"/><Relationship Id="rId11" Type="http://schemas.openxmlformats.org/officeDocument/2006/relationships/image" Target="../media/image4.wmf"/><Relationship Id="rId5" Type="http://schemas.openxmlformats.org/officeDocument/2006/relationships/audio" Target="../media/audio2.wav"/><Relationship Id="rId15" Type="http://schemas.openxmlformats.org/officeDocument/2006/relationships/image" Target="../media/image6.wmf"/><Relationship Id="rId23" Type="http://schemas.openxmlformats.org/officeDocument/2006/relationships/image" Target="../media/image10.wmf"/><Relationship Id="rId10" Type="http://schemas.openxmlformats.org/officeDocument/2006/relationships/oleObject" Target="../embeddings/oleObject3.bin"/><Relationship Id="rId19" Type="http://schemas.openxmlformats.org/officeDocument/2006/relationships/image" Target="../media/image8.wmf"/><Relationship Id="rId4" Type="http://schemas.openxmlformats.org/officeDocument/2006/relationships/audio" Target="../media/audio6.wav"/><Relationship Id="rId9" Type="http://schemas.openxmlformats.org/officeDocument/2006/relationships/image" Target="../media/image3.wmf"/><Relationship Id="rId14" Type="http://schemas.openxmlformats.org/officeDocument/2006/relationships/oleObject" Target="../embeddings/oleObject5.bin"/><Relationship Id="rId22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3.wmf"/><Relationship Id="rId3" Type="http://schemas.openxmlformats.org/officeDocument/2006/relationships/audio" Target="../media/audio3.wav"/><Relationship Id="rId7" Type="http://schemas.openxmlformats.org/officeDocument/2006/relationships/audio" Target="../media/audio7.wav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audio" Target="../media/audio5.wav"/><Relationship Id="rId11" Type="http://schemas.openxmlformats.org/officeDocument/2006/relationships/image" Target="../media/image12.wmf"/><Relationship Id="rId5" Type="http://schemas.openxmlformats.org/officeDocument/2006/relationships/audio" Target="../media/audio6.wav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1.bin"/><Relationship Id="rId4" Type="http://schemas.openxmlformats.org/officeDocument/2006/relationships/audio" Target="../media/audio2.wav"/><Relationship Id="rId9" Type="http://schemas.openxmlformats.org/officeDocument/2006/relationships/image" Target="../media/image11.emf"/><Relationship Id="rId1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D5C2-CE38-4511-97F2-CB280767EC2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143000"/>
          </a:xfrm>
        </p:spPr>
        <p:txBody>
          <a:bodyPr anchor="ctr"/>
          <a:lstStyle/>
          <a:p>
            <a:r>
              <a:rPr lang="en-US" altLang="en-US" sz="4400" b="1">
                <a:solidFill>
                  <a:schemeClr val="accent2"/>
                </a:solidFill>
              </a:rPr>
              <a:t>Solubility Equilibria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667000"/>
            <a:ext cx="6705600" cy="1752600"/>
          </a:xfrm>
        </p:spPr>
        <p:txBody>
          <a:bodyPr/>
          <a:lstStyle/>
          <a:p>
            <a:r>
              <a:rPr lang="en-US" altLang="en-US" sz="3200" b="1">
                <a:solidFill>
                  <a:srgbClr val="006666"/>
                </a:solidFill>
              </a:rPr>
              <a:t>Solubility Product Constant</a:t>
            </a:r>
          </a:p>
          <a:p>
            <a:r>
              <a:rPr lang="en-US" altLang="en-US" sz="3200" b="1">
                <a:solidFill>
                  <a:srgbClr val="006666"/>
                </a:solidFill>
              </a:rPr>
              <a:t>K</a:t>
            </a:r>
            <a:r>
              <a:rPr lang="en-US" altLang="en-US" sz="3200" b="1" baseline="-25000">
                <a:solidFill>
                  <a:srgbClr val="006666"/>
                </a:solidFill>
              </a:rPr>
              <a:t>sp</a:t>
            </a:r>
            <a:endParaRPr lang="en-US" altLang="en-US" sz="3200" b="1">
              <a:solidFill>
                <a:srgbClr val="006666"/>
              </a:solidFill>
            </a:endParaRPr>
          </a:p>
          <a:p>
            <a:r>
              <a:rPr lang="en-US" altLang="en-US" sz="3200" b="1">
                <a:solidFill>
                  <a:srgbClr val="006666"/>
                </a:solidFill>
              </a:rPr>
              <a:t>for saturated solutions at equilibrium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DC36-0E9A-49CB-AF67-18838F5A699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371600" y="304800"/>
            <a:ext cx="5167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common ion effect “Le Chatelier”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17525" y="955675"/>
            <a:ext cx="7712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0099"/>
                </a:solidFill>
              </a:rPr>
              <a:t>Why is AgCl less soluble in sea water than in fresh water?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438400" y="1676400"/>
            <a:ext cx="3255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AgCl(s)  </a:t>
            </a:r>
            <a:r>
              <a:rPr lang="en-US" altLang="en-US">
                <a:sym typeface="Symbol" panose="05050102010706020507" pitchFamily="18" charset="2"/>
              </a:rPr>
              <a:t>   Ag</a:t>
            </a:r>
            <a:r>
              <a:rPr lang="en-US" altLang="en-US" baseline="30000">
                <a:sym typeface="Symbol" panose="05050102010706020507" pitchFamily="18" charset="2"/>
              </a:rPr>
              <a:t>+</a:t>
            </a:r>
            <a:r>
              <a:rPr lang="en-US" altLang="en-US">
                <a:sym typeface="Symbol" panose="05050102010706020507" pitchFamily="18" charset="2"/>
              </a:rPr>
              <a:t>  +  Cl</a:t>
            </a:r>
            <a:r>
              <a:rPr lang="en-US" altLang="en-US" baseline="30000">
                <a:sym typeface="Symbol" panose="05050102010706020507" pitchFamily="18" charset="2"/>
              </a:rPr>
              <a:t>–</a:t>
            </a:r>
            <a:endParaRPr lang="en-US" altLang="en-US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2057400" y="3124200"/>
            <a:ext cx="4572000" cy="1752600"/>
          </a:xfrm>
          <a:prstGeom prst="cloudCallout">
            <a:avLst>
              <a:gd name="adj1" fmla="val -33333"/>
              <a:gd name="adj2" fmla="val -9610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Seawater contains</a:t>
            </a:r>
          </a:p>
          <a:p>
            <a:pPr algn="ctr"/>
            <a:r>
              <a:rPr lang="en-US" altLang="en-US"/>
              <a:t>Na</a:t>
            </a:r>
            <a:r>
              <a:rPr lang="en-US" altLang="en-US" u="sng">
                <a:solidFill>
                  <a:srgbClr val="FF0066"/>
                </a:solidFill>
              </a:rPr>
              <a:t>Cl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4" grpId="0" build="p" autoUpdateAnimBg="0"/>
      <p:bldP spid="10245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C9B9B-3C10-4B3A-BFC0-53CC6B25EA8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65125" y="193675"/>
            <a:ext cx="83978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006600"/>
                </a:solidFill>
              </a:rPr>
              <a:t>Problem:</a:t>
            </a:r>
            <a:r>
              <a:rPr lang="en-US" altLang="en-US"/>
              <a:t>  The solubility of AgCl in pure water is 1.3 x 10</a:t>
            </a:r>
            <a:r>
              <a:rPr lang="en-US" altLang="en-US" baseline="30000"/>
              <a:t>–</a:t>
            </a:r>
            <a:r>
              <a:rPr lang="en-US" altLang="en-US"/>
              <a:t>5 M.</a:t>
            </a:r>
          </a:p>
          <a:p>
            <a:r>
              <a:rPr lang="en-US" altLang="en-US"/>
              <a:t>What is its solubility in seawater where the [Cl</a:t>
            </a:r>
            <a:r>
              <a:rPr lang="en-US" altLang="en-US" baseline="30000"/>
              <a:t>–</a:t>
            </a:r>
            <a:r>
              <a:rPr lang="en-US" altLang="en-US"/>
              <a:t>] = 0.55 M? </a:t>
            </a:r>
          </a:p>
          <a:p>
            <a:r>
              <a:rPr lang="en-US" altLang="en-US"/>
              <a:t>(K</a:t>
            </a:r>
            <a:r>
              <a:rPr lang="en-US" altLang="en-US" baseline="-25000"/>
              <a:t>sp of AgCl</a:t>
            </a:r>
            <a:r>
              <a:rPr lang="en-US" altLang="en-US"/>
              <a:t> = 1.8 x 10</a:t>
            </a:r>
            <a:r>
              <a:rPr lang="en-US" altLang="en-US" baseline="30000"/>
              <a:t>–10</a:t>
            </a:r>
            <a:r>
              <a:rPr lang="en-US" altLang="en-US"/>
              <a:t>)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447800" y="1600200"/>
            <a:ext cx="3484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AgCl(s)   </a:t>
            </a:r>
            <a:r>
              <a:rPr lang="en-US" altLang="en-US">
                <a:sym typeface="Symbol" panose="05050102010706020507" pitchFamily="18" charset="2"/>
              </a:rPr>
              <a:t>   Ag</a:t>
            </a:r>
            <a:r>
              <a:rPr lang="en-US" altLang="en-US" baseline="30000">
                <a:sym typeface="Symbol" panose="05050102010706020507" pitchFamily="18" charset="2"/>
              </a:rPr>
              <a:t>+</a:t>
            </a:r>
            <a:r>
              <a:rPr lang="en-US" altLang="en-US">
                <a:sym typeface="Symbol" panose="05050102010706020507" pitchFamily="18" charset="2"/>
              </a:rPr>
              <a:t>   +   Cl</a:t>
            </a:r>
            <a:r>
              <a:rPr lang="en-US" altLang="en-US" baseline="30000">
                <a:sym typeface="Symbol" panose="05050102010706020507" pitchFamily="18" charset="2"/>
              </a:rPr>
              <a:t>–</a:t>
            </a:r>
            <a:endParaRPr lang="en-US" alt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22325" y="2022475"/>
            <a:ext cx="4810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C0000"/>
                </a:solidFill>
              </a:rPr>
              <a:t>I.</a:t>
            </a:r>
          </a:p>
          <a:p>
            <a:r>
              <a:rPr lang="en-US" altLang="en-US">
                <a:solidFill>
                  <a:srgbClr val="CC0000"/>
                </a:solidFill>
              </a:rPr>
              <a:t>C.</a:t>
            </a:r>
          </a:p>
          <a:p>
            <a:r>
              <a:rPr lang="en-US" altLang="en-US">
                <a:solidFill>
                  <a:srgbClr val="CC0000"/>
                </a:solidFill>
              </a:rPr>
              <a:t>E.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508125" y="2022475"/>
            <a:ext cx="345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N/A                 0          0.55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508125" y="2362200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N/A                +x          +x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508125" y="2708275"/>
            <a:ext cx="3722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N/A                +x      0.55 + x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394325" y="1565275"/>
            <a:ext cx="2163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K</a:t>
            </a:r>
            <a:r>
              <a:rPr lang="en-US" altLang="en-US" baseline="-25000"/>
              <a:t>sp</a:t>
            </a:r>
            <a:r>
              <a:rPr lang="en-US" altLang="en-US"/>
              <a:t>= [Ag</a:t>
            </a:r>
            <a:r>
              <a:rPr lang="en-US" altLang="en-US" baseline="30000"/>
              <a:t>+</a:t>
            </a:r>
            <a:r>
              <a:rPr lang="en-US" altLang="en-US"/>
              <a:t>][Cl</a:t>
            </a:r>
            <a:r>
              <a:rPr lang="en-US" altLang="en-US" baseline="30000"/>
              <a:t>–</a:t>
            </a:r>
            <a:r>
              <a:rPr lang="en-US" altLang="en-US"/>
              <a:t>]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746125" y="3394075"/>
            <a:ext cx="2432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K</a:t>
            </a:r>
            <a:r>
              <a:rPr lang="en-US" altLang="en-US" baseline="-25000"/>
              <a:t>sp</a:t>
            </a:r>
            <a:r>
              <a:rPr lang="en-US" altLang="en-US"/>
              <a:t>= [x][0.55 + x]</a:t>
            </a: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 flipV="1">
            <a:off x="3048000" y="3733800"/>
            <a:ext cx="1219200" cy="762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251325" y="3546475"/>
            <a:ext cx="2632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C0000"/>
                </a:solidFill>
              </a:rPr>
              <a:t>try dropping this x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822325" y="4079875"/>
            <a:ext cx="162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K</a:t>
            </a:r>
            <a:r>
              <a:rPr lang="en-US" altLang="en-US" baseline="-25000"/>
              <a:t>sp</a:t>
            </a:r>
            <a:r>
              <a:rPr lang="en-US" altLang="en-US"/>
              <a:t> = 0.55x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822325" y="4537075"/>
            <a:ext cx="2490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1.8 x 10</a:t>
            </a:r>
            <a:r>
              <a:rPr lang="en-US" altLang="en-US" baseline="30000"/>
              <a:t>–10</a:t>
            </a:r>
            <a:r>
              <a:rPr lang="en-US" altLang="en-US"/>
              <a:t> = 0.55x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898525" y="4994275"/>
            <a:ext cx="402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x = 3.3 x 10</a:t>
            </a:r>
            <a:r>
              <a:rPr lang="en-US" altLang="en-US" baseline="30000"/>
              <a:t>–10</a:t>
            </a:r>
            <a:r>
              <a:rPr lang="en-US" altLang="en-US"/>
              <a:t> = [Ag</a:t>
            </a:r>
            <a:r>
              <a:rPr lang="en-US" altLang="en-US" baseline="30000"/>
              <a:t>+</a:t>
            </a:r>
            <a:r>
              <a:rPr lang="en-US" altLang="en-US"/>
              <a:t>]=[AgCl]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8382000" y="228600"/>
            <a:ext cx="26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 </a:t>
            </a:r>
          </a:p>
        </p:txBody>
      </p:sp>
      <p:cxnSp>
        <p:nvCxnSpPr>
          <p:cNvPr id="11283" name="AutoShape 19"/>
          <p:cNvCxnSpPr>
            <a:cxnSpLocks noChangeShapeType="1"/>
            <a:stCxn id="11278" idx="3"/>
            <a:endCxn id="11281" idx="3"/>
          </p:cNvCxnSpPr>
          <p:nvPr/>
        </p:nvCxnSpPr>
        <p:spPr bwMode="auto">
          <a:xfrm flipV="1">
            <a:off x="4927600" y="457200"/>
            <a:ext cx="3714750" cy="4765675"/>
          </a:xfrm>
          <a:prstGeom prst="bentConnector3">
            <a:avLst>
              <a:gd name="adj1" fmla="val 106153"/>
            </a:avLst>
          </a:prstGeom>
          <a:noFill/>
          <a:ln w="57150">
            <a:solidFill>
              <a:srgbClr val="CC0066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1524000" y="5562600"/>
            <a:ext cx="533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6600"/>
                </a:solidFill>
              </a:rPr>
              <a:t>“AgCl is much less soluble in seawater”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4" dur="500"/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4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75" fill="hold"/>
                                        <p:tgtEl>
                                          <p:spTgt spid="11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75" fill="hold"/>
                                        <p:tgtEl>
                                          <p:spTgt spid="11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build="p" autoUpdateAnimBg="0"/>
      <p:bldP spid="11269" grpId="0" build="p" autoUpdateAnimBg="0"/>
      <p:bldP spid="11270" grpId="0" build="p" autoUpdateAnimBg="0"/>
      <p:bldP spid="11271" grpId="0" build="p" autoUpdateAnimBg="0"/>
      <p:bldP spid="11272" grpId="0" autoUpdateAnimBg="0"/>
      <p:bldP spid="11273" grpId="0" build="p" autoUpdateAnimBg="0"/>
      <p:bldP spid="11275" grpId="0" build="p" autoUpdateAnimBg="0"/>
      <p:bldP spid="11276" grpId="0" build="p" autoUpdateAnimBg="0"/>
      <p:bldP spid="11277" grpId="0" build="p" autoUpdateAnimBg="0"/>
      <p:bldP spid="11278" grpId="0" build="p" autoUpdateAnimBg="0"/>
      <p:bldP spid="1128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FED1-0015-4F0A-8108-CAED10E9AED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93725" y="193675"/>
            <a:ext cx="3509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C0000"/>
                </a:solidFill>
              </a:rPr>
              <a:t>more Common ion effect: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46125" y="803275"/>
            <a:ext cx="7321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a.  What is the solubility of CaF</a:t>
            </a:r>
            <a:r>
              <a:rPr lang="en-US" altLang="en-US" baseline="-25000"/>
              <a:t>2</a:t>
            </a:r>
            <a:r>
              <a:rPr lang="en-US" altLang="en-US"/>
              <a:t> in 0.010 M Ca(NO</a:t>
            </a:r>
            <a:r>
              <a:rPr lang="en-US" altLang="en-US" baseline="-25000"/>
              <a:t>3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  <a:r>
              <a:rPr lang="en-US" altLang="en-US"/>
              <a:t>?</a:t>
            </a:r>
          </a:p>
          <a:p>
            <a:r>
              <a:rPr lang="en-US" altLang="en-US"/>
              <a:t>K</a:t>
            </a:r>
            <a:r>
              <a:rPr lang="en-US" altLang="en-US" baseline="-25000"/>
              <a:t>sp</a:t>
            </a:r>
            <a:r>
              <a:rPr lang="en-US" altLang="en-US"/>
              <a:t>(CaF</a:t>
            </a:r>
            <a:r>
              <a:rPr lang="en-US" altLang="en-US" baseline="-25000"/>
              <a:t>2</a:t>
            </a:r>
            <a:r>
              <a:rPr lang="en-US" altLang="en-US"/>
              <a:t>) = 3.9 x 10</a:t>
            </a:r>
            <a:r>
              <a:rPr lang="en-US" altLang="en-US" baseline="30000"/>
              <a:t>–11</a:t>
            </a:r>
            <a:endParaRPr lang="en-US" alt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43000" y="1752600"/>
            <a:ext cx="3373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0099"/>
                </a:solidFill>
              </a:rPr>
              <a:t>CaF</a:t>
            </a:r>
            <a:r>
              <a:rPr lang="en-US" altLang="en-US" baseline="-25000">
                <a:solidFill>
                  <a:srgbClr val="000099"/>
                </a:solidFill>
              </a:rPr>
              <a:t>2</a:t>
            </a:r>
            <a:r>
              <a:rPr lang="en-US" altLang="en-US">
                <a:solidFill>
                  <a:srgbClr val="000099"/>
                </a:solidFill>
              </a:rPr>
              <a:t>(s)  </a:t>
            </a:r>
            <a:r>
              <a:rPr lang="en-US" altLang="en-US">
                <a:solidFill>
                  <a:srgbClr val="000099"/>
                </a:solidFill>
                <a:sym typeface="Symbol" panose="05050102010706020507" pitchFamily="18" charset="2"/>
              </a:rPr>
              <a:t>  Ca</a:t>
            </a:r>
            <a:r>
              <a:rPr lang="en-US" altLang="en-US" baseline="30000">
                <a:solidFill>
                  <a:srgbClr val="000099"/>
                </a:solidFill>
                <a:sym typeface="Symbol" panose="05050102010706020507" pitchFamily="18" charset="2"/>
              </a:rPr>
              <a:t>2+</a:t>
            </a:r>
            <a:r>
              <a:rPr lang="en-US" altLang="en-US">
                <a:solidFill>
                  <a:srgbClr val="000099"/>
                </a:solidFill>
                <a:sym typeface="Symbol" panose="05050102010706020507" pitchFamily="18" charset="2"/>
              </a:rPr>
              <a:t>  +   2F</a:t>
            </a:r>
            <a:r>
              <a:rPr lang="en-US" altLang="en-US" baseline="30000">
                <a:solidFill>
                  <a:srgbClr val="000099"/>
                </a:solidFill>
                <a:sym typeface="Symbol" panose="05050102010706020507" pitchFamily="18" charset="2"/>
              </a:rPr>
              <a:t>–</a:t>
            </a:r>
            <a:endParaRPr lang="en-US" altLang="en-US">
              <a:solidFill>
                <a:srgbClr val="000099"/>
              </a:solidFill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514600" y="2251075"/>
            <a:ext cx="1925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[Ca</a:t>
            </a:r>
            <a:r>
              <a:rPr lang="en-US" altLang="en-US" baseline="30000"/>
              <a:t>2+</a:t>
            </a:r>
            <a:r>
              <a:rPr lang="en-US" altLang="en-US"/>
              <a:t>]      [F</a:t>
            </a:r>
            <a:r>
              <a:rPr lang="en-US" altLang="en-US" baseline="30000"/>
              <a:t>–</a:t>
            </a:r>
            <a:r>
              <a:rPr lang="en-US" altLang="en-US"/>
              <a:t>]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965325" y="2708275"/>
            <a:ext cx="4810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C0000"/>
                </a:solidFill>
              </a:rPr>
              <a:t>I.</a:t>
            </a:r>
          </a:p>
          <a:p>
            <a:r>
              <a:rPr lang="en-US" altLang="en-US">
                <a:solidFill>
                  <a:srgbClr val="CC0000"/>
                </a:solidFill>
              </a:rPr>
              <a:t>C.</a:t>
            </a:r>
          </a:p>
          <a:p>
            <a:r>
              <a:rPr lang="en-US" altLang="en-US">
                <a:solidFill>
                  <a:srgbClr val="CC0000"/>
                </a:solidFill>
              </a:rPr>
              <a:t>E.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574925" y="2708275"/>
            <a:ext cx="1784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0.010          0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574925" y="3089275"/>
            <a:ext cx="197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  +x           +</a:t>
            </a:r>
            <a:r>
              <a:rPr lang="en-US" altLang="en-US">
                <a:solidFill>
                  <a:srgbClr val="CC0000"/>
                </a:solidFill>
              </a:rPr>
              <a:t>2</a:t>
            </a:r>
            <a:r>
              <a:rPr lang="en-US" altLang="en-US"/>
              <a:t>x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498725" y="3394075"/>
            <a:ext cx="2109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0.010 + x      </a:t>
            </a:r>
            <a:r>
              <a:rPr lang="en-US" altLang="en-US">
                <a:solidFill>
                  <a:srgbClr val="CC0000"/>
                </a:solidFill>
              </a:rPr>
              <a:t>2</a:t>
            </a:r>
            <a:r>
              <a:rPr lang="en-US" altLang="en-US"/>
              <a:t>x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898525" y="4003675"/>
            <a:ext cx="2838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0099"/>
                </a:solidFill>
              </a:rPr>
              <a:t>K</a:t>
            </a:r>
            <a:r>
              <a:rPr lang="en-US" altLang="en-US" baseline="-25000">
                <a:solidFill>
                  <a:srgbClr val="000099"/>
                </a:solidFill>
              </a:rPr>
              <a:t>sp</a:t>
            </a:r>
            <a:r>
              <a:rPr lang="en-US" altLang="en-US">
                <a:solidFill>
                  <a:srgbClr val="000099"/>
                </a:solidFill>
              </a:rPr>
              <a:t>= [0.010 + x][2x]</a:t>
            </a:r>
            <a:r>
              <a:rPr lang="en-US" altLang="en-US" baseline="30000">
                <a:solidFill>
                  <a:srgbClr val="000099"/>
                </a:solidFill>
              </a:rPr>
              <a:t>2</a:t>
            </a:r>
            <a:endParaRPr lang="en-US" altLang="en-US">
              <a:solidFill>
                <a:srgbClr val="000099"/>
              </a:solidFill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810000" y="3962400"/>
            <a:ext cx="3598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C0000"/>
                </a:solidFill>
                <a:sym typeface="Symbol" panose="05050102010706020507" pitchFamily="18" charset="2"/>
              </a:rPr>
              <a:t> [0.010][2x]</a:t>
            </a:r>
            <a:r>
              <a:rPr lang="en-US" altLang="en-US" baseline="30000">
                <a:solidFill>
                  <a:srgbClr val="CC0000"/>
                </a:solidFill>
                <a:sym typeface="Symbol" panose="05050102010706020507" pitchFamily="18" charset="2"/>
              </a:rPr>
              <a:t>2 </a:t>
            </a:r>
            <a:r>
              <a:rPr lang="en-US" altLang="en-US">
                <a:solidFill>
                  <a:srgbClr val="CC0000"/>
                </a:solidFill>
                <a:sym typeface="Symbol" panose="05050102010706020507" pitchFamily="18" charset="2"/>
              </a:rPr>
              <a:t> = 0.010(4x</a:t>
            </a:r>
            <a:r>
              <a:rPr lang="en-US" altLang="en-US" baseline="30000">
                <a:solidFill>
                  <a:srgbClr val="CC0000"/>
                </a:solidFill>
                <a:sym typeface="Symbol" panose="05050102010706020507" pitchFamily="18" charset="2"/>
              </a:rPr>
              <a:t>2</a:t>
            </a:r>
            <a:r>
              <a:rPr lang="en-US" altLang="en-US">
                <a:solidFill>
                  <a:srgbClr val="CC0000"/>
                </a:solidFill>
                <a:sym typeface="Symbol" panose="05050102010706020507" pitchFamily="18" charset="2"/>
              </a:rPr>
              <a:t>)</a:t>
            </a:r>
            <a:endParaRPr lang="en-US" altLang="en-US">
              <a:solidFill>
                <a:srgbClr val="CC0000"/>
              </a:solidFill>
            </a:endParaRP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1279525" y="4613275"/>
            <a:ext cx="3100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0099"/>
                </a:solidFill>
              </a:rPr>
              <a:t>3.9 x 10</a:t>
            </a:r>
            <a:r>
              <a:rPr lang="en-US" altLang="en-US" baseline="30000">
                <a:solidFill>
                  <a:srgbClr val="000099"/>
                </a:solidFill>
              </a:rPr>
              <a:t>–11</a:t>
            </a:r>
            <a:r>
              <a:rPr lang="en-US" altLang="en-US">
                <a:solidFill>
                  <a:srgbClr val="000099"/>
                </a:solidFill>
              </a:rPr>
              <a:t> = 0.010(4x</a:t>
            </a:r>
            <a:r>
              <a:rPr lang="en-US" altLang="en-US" baseline="30000">
                <a:solidFill>
                  <a:srgbClr val="000099"/>
                </a:solidFill>
              </a:rPr>
              <a:t>2</a:t>
            </a:r>
            <a:r>
              <a:rPr lang="en-US" altLang="en-US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1660525" y="5299075"/>
            <a:ext cx="6369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C0000"/>
                </a:solidFill>
              </a:rPr>
              <a:t>x = 3.1 x 10</a:t>
            </a:r>
            <a:r>
              <a:rPr lang="en-US" altLang="en-US" baseline="30000">
                <a:solidFill>
                  <a:srgbClr val="CC0000"/>
                </a:solidFill>
              </a:rPr>
              <a:t>–5</a:t>
            </a:r>
            <a:r>
              <a:rPr lang="en-US" altLang="en-US">
                <a:solidFill>
                  <a:srgbClr val="CC0000"/>
                </a:solidFill>
              </a:rPr>
              <a:t> M Ca</a:t>
            </a:r>
            <a:r>
              <a:rPr lang="en-US" altLang="en-US" baseline="30000">
                <a:solidFill>
                  <a:srgbClr val="CC0000"/>
                </a:solidFill>
              </a:rPr>
              <a:t>2+</a:t>
            </a:r>
            <a:r>
              <a:rPr lang="en-US" altLang="en-US">
                <a:solidFill>
                  <a:srgbClr val="CC0000"/>
                </a:solidFill>
              </a:rPr>
              <a:t> </a:t>
            </a:r>
            <a:r>
              <a:rPr lang="en-US" altLang="en-US">
                <a:solidFill>
                  <a:srgbClr val="000099"/>
                </a:solidFill>
              </a:rPr>
              <a:t>from CaF</a:t>
            </a:r>
            <a:r>
              <a:rPr lang="en-US" altLang="en-US" baseline="-25000">
                <a:solidFill>
                  <a:srgbClr val="000099"/>
                </a:solidFill>
              </a:rPr>
              <a:t>2</a:t>
            </a:r>
            <a:r>
              <a:rPr lang="en-US" altLang="en-US">
                <a:solidFill>
                  <a:srgbClr val="000099"/>
                </a:solidFill>
              </a:rPr>
              <a:t> so = M of CaF</a:t>
            </a:r>
            <a:r>
              <a:rPr lang="en-US" altLang="en-US" baseline="-25000">
                <a:solidFill>
                  <a:srgbClr val="000099"/>
                </a:solidFill>
              </a:rPr>
              <a:t>2</a:t>
            </a:r>
            <a:endParaRPr lang="en-US" altLang="en-US">
              <a:solidFill>
                <a:srgbClr val="CC0000"/>
              </a:solidFill>
            </a:endParaRP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4937125" y="1946275"/>
            <a:ext cx="2138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K</a:t>
            </a:r>
            <a:r>
              <a:rPr lang="en-US" altLang="en-US" baseline="-25000"/>
              <a:t>sp</a:t>
            </a:r>
            <a:r>
              <a:rPr lang="en-US" altLang="en-US"/>
              <a:t>=[Ca</a:t>
            </a:r>
            <a:r>
              <a:rPr lang="en-US" altLang="en-US" baseline="30000"/>
              <a:t>2+</a:t>
            </a:r>
            <a:r>
              <a:rPr lang="en-US" altLang="en-US"/>
              <a:t>][F</a:t>
            </a:r>
            <a:r>
              <a:rPr lang="en-US" altLang="en-US" baseline="30000"/>
              <a:t>-</a:t>
            </a:r>
            <a:r>
              <a:rPr lang="en-US" altLang="en-US"/>
              <a:t>]</a:t>
            </a:r>
            <a:r>
              <a:rPr lang="en-US" altLang="en-US" baseline="30000"/>
              <a:t>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75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75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8" dur="500"/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75" fill="hold"/>
                                        <p:tgtEl>
                                          <p:spTgt spid="1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75" fill="hold"/>
                                        <p:tgtEl>
                                          <p:spTgt spid="1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  <p:bldP spid="19460" grpId="0" build="p" autoUpdateAnimBg="0"/>
      <p:bldP spid="19461" grpId="0" build="p" autoUpdateAnimBg="0"/>
      <p:bldP spid="19462" grpId="0" build="p" autoUpdateAnimBg="0"/>
      <p:bldP spid="19463" grpId="0" build="p" autoUpdateAnimBg="0"/>
      <p:bldP spid="19464" grpId="0" build="p" autoUpdateAnimBg="0"/>
      <p:bldP spid="19465" grpId="0" build="p" autoUpdateAnimBg="0"/>
      <p:bldP spid="19466" grpId="0" build="p" autoUpdateAnimBg="0"/>
      <p:bldP spid="19467" grpId="0" build="p" autoUpdateAnimBg="0"/>
      <p:bldP spid="19468" grpId="0" build="p" autoUpdateAnimBg="0"/>
      <p:bldP spid="19469" grpId="0" build="p" autoUpdateAnimBg="0"/>
      <p:bldP spid="1947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D0F4-8A1E-4922-B655-4E382FD907F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0482" name="Text Box 1026"/>
          <p:cNvSpPr txBox="1">
            <a:spLocks noChangeArrowheads="1"/>
          </p:cNvSpPr>
          <p:nvPr/>
        </p:nvSpPr>
        <p:spPr bwMode="auto">
          <a:xfrm>
            <a:off x="822325" y="381000"/>
            <a:ext cx="1285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Answer:</a:t>
            </a:r>
          </a:p>
        </p:txBody>
      </p:sp>
      <p:sp>
        <p:nvSpPr>
          <p:cNvPr id="20483" name="Text Box 1027"/>
          <p:cNvSpPr txBox="1">
            <a:spLocks noChangeArrowheads="1"/>
          </p:cNvSpPr>
          <p:nvPr/>
        </p:nvSpPr>
        <p:spPr bwMode="auto">
          <a:xfrm>
            <a:off x="2346325" y="381000"/>
            <a:ext cx="2408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C0000"/>
                </a:solidFill>
              </a:rPr>
              <a:t>3.9 x 10</a:t>
            </a:r>
            <a:r>
              <a:rPr lang="en-US" altLang="en-US" baseline="30000">
                <a:solidFill>
                  <a:srgbClr val="CC0000"/>
                </a:solidFill>
              </a:rPr>
              <a:t>–7</a:t>
            </a:r>
            <a:r>
              <a:rPr lang="en-US" altLang="en-US">
                <a:solidFill>
                  <a:srgbClr val="CC0000"/>
                </a:solidFill>
              </a:rPr>
              <a:t> M Ca</a:t>
            </a:r>
            <a:r>
              <a:rPr lang="en-US" altLang="en-US" baseline="30000">
                <a:solidFill>
                  <a:srgbClr val="CC0000"/>
                </a:solidFill>
              </a:rPr>
              <a:t>2+</a:t>
            </a:r>
            <a:endParaRPr lang="en-US" altLang="en-US">
              <a:solidFill>
                <a:srgbClr val="CC0000"/>
              </a:solidFill>
            </a:endParaRPr>
          </a:p>
        </p:txBody>
      </p:sp>
      <p:sp>
        <p:nvSpPr>
          <p:cNvPr id="20484" name="Text Box 1028"/>
          <p:cNvSpPr txBox="1">
            <a:spLocks noChangeArrowheads="1"/>
          </p:cNvSpPr>
          <p:nvPr/>
        </p:nvSpPr>
        <p:spPr bwMode="auto">
          <a:xfrm>
            <a:off x="1219200" y="1143000"/>
            <a:ext cx="3373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0099"/>
                </a:solidFill>
              </a:rPr>
              <a:t>CaF</a:t>
            </a:r>
            <a:r>
              <a:rPr lang="en-US" altLang="en-US" baseline="-25000">
                <a:solidFill>
                  <a:srgbClr val="000099"/>
                </a:solidFill>
              </a:rPr>
              <a:t>2</a:t>
            </a:r>
            <a:r>
              <a:rPr lang="en-US" altLang="en-US">
                <a:solidFill>
                  <a:srgbClr val="000099"/>
                </a:solidFill>
              </a:rPr>
              <a:t>(s)  </a:t>
            </a:r>
            <a:r>
              <a:rPr lang="en-US" altLang="en-US">
                <a:solidFill>
                  <a:srgbClr val="000099"/>
                </a:solidFill>
                <a:sym typeface="Symbol" panose="05050102010706020507" pitchFamily="18" charset="2"/>
              </a:rPr>
              <a:t>  Ca</a:t>
            </a:r>
            <a:r>
              <a:rPr lang="en-US" altLang="en-US" baseline="30000">
                <a:solidFill>
                  <a:srgbClr val="000099"/>
                </a:solidFill>
                <a:sym typeface="Symbol" panose="05050102010706020507" pitchFamily="18" charset="2"/>
              </a:rPr>
              <a:t>2+</a:t>
            </a:r>
            <a:r>
              <a:rPr lang="en-US" altLang="en-US">
                <a:solidFill>
                  <a:srgbClr val="000099"/>
                </a:solidFill>
                <a:sym typeface="Symbol" panose="05050102010706020507" pitchFamily="18" charset="2"/>
              </a:rPr>
              <a:t>  +   2F</a:t>
            </a:r>
            <a:r>
              <a:rPr lang="en-US" altLang="en-US" baseline="30000">
                <a:solidFill>
                  <a:srgbClr val="000099"/>
                </a:solidFill>
                <a:sym typeface="Symbol" panose="05050102010706020507" pitchFamily="18" charset="2"/>
              </a:rPr>
              <a:t>–</a:t>
            </a:r>
            <a:endParaRPr lang="en-US" altLang="en-US">
              <a:solidFill>
                <a:srgbClr val="000099"/>
              </a:solidFill>
            </a:endParaRPr>
          </a:p>
        </p:txBody>
      </p:sp>
      <p:sp>
        <p:nvSpPr>
          <p:cNvPr id="20485" name="Text Box 1029"/>
          <p:cNvSpPr txBox="1">
            <a:spLocks noChangeArrowheads="1"/>
          </p:cNvSpPr>
          <p:nvPr/>
        </p:nvSpPr>
        <p:spPr bwMode="auto">
          <a:xfrm>
            <a:off x="2727325" y="1565275"/>
            <a:ext cx="26431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  0           0.010</a:t>
            </a:r>
          </a:p>
          <a:p>
            <a:r>
              <a:rPr lang="en-US" altLang="en-US"/>
              <a:t> +x            2x</a:t>
            </a:r>
          </a:p>
          <a:p>
            <a:r>
              <a:rPr lang="en-US" altLang="en-US"/>
              <a:t>  x           0.010 + 2x</a:t>
            </a:r>
          </a:p>
        </p:txBody>
      </p:sp>
      <p:sp>
        <p:nvSpPr>
          <p:cNvPr id="20486" name="Text Box 1030"/>
          <p:cNvSpPr txBox="1">
            <a:spLocks noChangeArrowheads="1"/>
          </p:cNvSpPr>
          <p:nvPr/>
        </p:nvSpPr>
        <p:spPr bwMode="auto">
          <a:xfrm>
            <a:off x="746125" y="3013075"/>
            <a:ext cx="2914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K</a:t>
            </a:r>
            <a:r>
              <a:rPr lang="en-US" altLang="en-US" baseline="-25000"/>
              <a:t>sp</a:t>
            </a:r>
            <a:r>
              <a:rPr lang="en-US" altLang="en-US"/>
              <a:t> = [x][0.010 + 2x]</a:t>
            </a:r>
            <a:r>
              <a:rPr lang="en-US" altLang="en-US" baseline="30000"/>
              <a:t>2</a:t>
            </a:r>
            <a:endParaRPr lang="en-US" altLang="en-US"/>
          </a:p>
        </p:txBody>
      </p:sp>
      <p:sp>
        <p:nvSpPr>
          <p:cNvPr id="20487" name="Text Box 1031"/>
          <p:cNvSpPr txBox="1">
            <a:spLocks noChangeArrowheads="1"/>
          </p:cNvSpPr>
          <p:nvPr/>
        </p:nvSpPr>
        <p:spPr bwMode="auto">
          <a:xfrm>
            <a:off x="1200150" y="4114800"/>
            <a:ext cx="2914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 3.9 x 10</a:t>
            </a:r>
            <a:r>
              <a:rPr lang="en-US" altLang="en-US" baseline="30000"/>
              <a:t>-11</a:t>
            </a:r>
            <a:r>
              <a:rPr lang="en-US" altLang="en-US"/>
              <a:t> =x(0.010)</a:t>
            </a:r>
            <a:r>
              <a:rPr lang="en-US" altLang="en-US" baseline="30000"/>
              <a:t>2</a:t>
            </a:r>
            <a:endParaRPr lang="en-US" altLang="en-US"/>
          </a:p>
        </p:txBody>
      </p:sp>
      <p:sp>
        <p:nvSpPr>
          <p:cNvPr id="20488" name="Text Box 1032"/>
          <p:cNvSpPr txBox="1">
            <a:spLocks noChangeArrowheads="1"/>
          </p:cNvSpPr>
          <p:nvPr/>
        </p:nvSpPr>
        <p:spPr bwMode="auto">
          <a:xfrm>
            <a:off x="3717925" y="3006725"/>
            <a:ext cx="1571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C0000"/>
                </a:solidFill>
                <a:sym typeface="Symbol" panose="05050102010706020507" pitchFamily="18" charset="2"/>
              </a:rPr>
              <a:t> x(0.010)</a:t>
            </a:r>
            <a:r>
              <a:rPr lang="en-US" altLang="en-US" baseline="30000">
                <a:solidFill>
                  <a:srgbClr val="CC0000"/>
                </a:solidFill>
                <a:sym typeface="Symbol" panose="05050102010706020507" pitchFamily="18" charset="2"/>
              </a:rPr>
              <a:t>2</a:t>
            </a:r>
            <a:endParaRPr lang="en-US" altLang="en-US">
              <a:solidFill>
                <a:srgbClr val="CC0000"/>
              </a:solidFill>
            </a:endParaRPr>
          </a:p>
        </p:txBody>
      </p:sp>
      <p:sp>
        <p:nvSpPr>
          <p:cNvPr id="20490" name="Text Box 1034"/>
          <p:cNvSpPr txBox="1">
            <a:spLocks noChangeArrowheads="1"/>
          </p:cNvSpPr>
          <p:nvPr/>
        </p:nvSpPr>
        <p:spPr bwMode="auto">
          <a:xfrm>
            <a:off x="1660525" y="4994275"/>
            <a:ext cx="182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x = 3.9 x 10</a:t>
            </a:r>
            <a:r>
              <a:rPr lang="en-US" altLang="en-US" baseline="30000"/>
              <a:t>-7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75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  <p:bldP spid="20484" grpId="0" build="p" autoUpdateAnimBg="0"/>
      <p:bldP spid="20485" grpId="0" build="p" autoUpdateAnimBg="0"/>
      <p:bldP spid="20486" grpId="0" build="p" autoUpdateAnimBg="0"/>
      <p:bldP spid="20487" grpId="0" build="p" autoUpdateAnimBg="0"/>
      <p:bldP spid="20488" grpId="0" build="p" autoUpdateAnimBg="0"/>
      <p:bldP spid="2049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CDA8-40CC-4066-8BCB-2EC09A0EC1E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17525" y="117475"/>
            <a:ext cx="5507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Reaction Quotient (Q): will a ppt. occur?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93725" y="803275"/>
            <a:ext cx="6800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Use Q (also called ion product) and compare to K</a:t>
            </a:r>
            <a:r>
              <a:rPr lang="en-US" altLang="en-US" baseline="-25000"/>
              <a:t>sp</a:t>
            </a:r>
            <a:endParaRPr lang="en-US" alt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127125" y="1489075"/>
            <a:ext cx="117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Q &lt; K</a:t>
            </a:r>
            <a:r>
              <a:rPr lang="en-US" altLang="en-US" baseline="-25000"/>
              <a:t>sp</a:t>
            </a:r>
            <a:endParaRPr lang="en-US" alt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955925" y="1489075"/>
            <a:ext cx="1960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reaction goes 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5257800" y="1676400"/>
            <a:ext cx="23622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203325" y="2098675"/>
            <a:ext cx="117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Q = K</a:t>
            </a:r>
            <a:r>
              <a:rPr lang="en-US" altLang="en-US" baseline="-25000"/>
              <a:t>sp</a:t>
            </a:r>
            <a:endParaRPr lang="en-US" alt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108325" y="2022475"/>
            <a:ext cx="179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Equilibrium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203325" y="2784475"/>
            <a:ext cx="117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Q &gt; K</a:t>
            </a:r>
            <a:r>
              <a:rPr lang="en-US" altLang="en-US" baseline="-25000"/>
              <a:t>sp</a:t>
            </a:r>
            <a:endParaRPr lang="en-US" altLang="en-US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916238" y="2708275"/>
            <a:ext cx="1884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reaction goes</a:t>
            </a: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5334000" y="2971800"/>
            <a:ext cx="23622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  <p:bldP spid="12294" grpId="0" build="p" autoUpdateAnimBg="0"/>
      <p:bldP spid="12295" grpId="0" build="p" autoUpdateAnimBg="0"/>
      <p:bldP spid="12297" grpId="0" build="p" autoUpdateAnimBg="0"/>
      <p:bldP spid="12298" grpId="0" build="p" autoUpdateAnimBg="0"/>
      <p:bldP spid="12299" grpId="0" build="p" autoUpdateAnimBg="0"/>
      <p:bldP spid="1230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9219D-818B-4A18-9419-DA910005DA1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0038" y="304800"/>
            <a:ext cx="8539162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u="sng"/>
              <a:t>Problem</a:t>
            </a:r>
            <a:r>
              <a:rPr lang="en-US" altLang="en-US"/>
              <a:t>:  A solution is 1.5 x 10</a:t>
            </a:r>
            <a:r>
              <a:rPr lang="en-US" altLang="en-US" baseline="30000"/>
              <a:t>–6</a:t>
            </a:r>
            <a:r>
              <a:rPr lang="en-US" altLang="en-US"/>
              <a:t>  M in Ni</a:t>
            </a:r>
            <a:r>
              <a:rPr lang="en-US" altLang="en-US" baseline="30000"/>
              <a:t>2+</a:t>
            </a:r>
            <a:r>
              <a:rPr lang="en-US" altLang="en-US"/>
              <a:t>.  Na</a:t>
            </a:r>
            <a:r>
              <a:rPr lang="en-US" altLang="en-US" baseline="-25000"/>
              <a:t>2</a:t>
            </a:r>
            <a:r>
              <a:rPr lang="en-US" altLang="en-US"/>
              <a:t>CO</a:t>
            </a:r>
            <a:r>
              <a:rPr lang="en-US" altLang="en-US" baseline="-25000"/>
              <a:t>3</a:t>
            </a:r>
            <a:r>
              <a:rPr lang="en-US" altLang="en-US"/>
              <a:t> is added to make the solution 6.0 x 10</a:t>
            </a:r>
            <a:r>
              <a:rPr lang="en-US" altLang="en-US" baseline="30000"/>
              <a:t>–4</a:t>
            </a:r>
            <a:r>
              <a:rPr lang="en-US" altLang="en-US"/>
              <a:t>  M in CO</a:t>
            </a:r>
            <a:r>
              <a:rPr lang="en-US" altLang="en-US" baseline="-25000"/>
              <a:t>3</a:t>
            </a:r>
            <a:r>
              <a:rPr lang="en-US" altLang="en-US" baseline="30000"/>
              <a:t>2–</a:t>
            </a:r>
            <a:r>
              <a:rPr lang="en-US" altLang="en-US"/>
              <a:t>. </a:t>
            </a:r>
          </a:p>
          <a:p>
            <a:r>
              <a:rPr lang="en-US" altLang="en-US"/>
              <a:t> K</a:t>
            </a:r>
            <a:r>
              <a:rPr lang="en-US" altLang="en-US" baseline="-25000"/>
              <a:t>sp</a:t>
            </a:r>
            <a:r>
              <a:rPr lang="en-US" altLang="en-US"/>
              <a:t>(NiCO</a:t>
            </a:r>
            <a:r>
              <a:rPr lang="en-US" altLang="en-US" baseline="-25000"/>
              <a:t>3</a:t>
            </a:r>
            <a:r>
              <a:rPr lang="en-US" altLang="en-US"/>
              <a:t>) = 6.6 x 10</a:t>
            </a:r>
            <a:r>
              <a:rPr lang="en-US" altLang="en-US" baseline="30000"/>
              <a:t>–9</a:t>
            </a:r>
            <a:r>
              <a:rPr lang="en-US" altLang="en-US"/>
              <a:t>.</a:t>
            </a:r>
          </a:p>
          <a:p>
            <a:r>
              <a:rPr lang="en-US" altLang="en-US"/>
              <a:t>Will NiCO</a:t>
            </a:r>
            <a:r>
              <a:rPr lang="en-US" altLang="en-US" baseline="-25000"/>
              <a:t>3</a:t>
            </a:r>
            <a:r>
              <a:rPr lang="en-US" altLang="en-US"/>
              <a:t> ppt?   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050925" y="2584450"/>
            <a:ext cx="3508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NiCO</a:t>
            </a:r>
            <a:r>
              <a:rPr lang="en-US" altLang="en-US" baseline="-25000"/>
              <a:t>3</a:t>
            </a:r>
            <a:r>
              <a:rPr lang="en-US" altLang="en-US"/>
              <a:t>   </a:t>
            </a:r>
            <a:r>
              <a:rPr lang="en-US" altLang="en-US">
                <a:sym typeface="Symbol" panose="05050102010706020507" pitchFamily="18" charset="2"/>
              </a:rPr>
              <a:t>  Ni</a:t>
            </a:r>
            <a:r>
              <a:rPr lang="en-US" altLang="en-US" baseline="30000">
                <a:sym typeface="Symbol" panose="05050102010706020507" pitchFamily="18" charset="2"/>
              </a:rPr>
              <a:t>2+</a:t>
            </a:r>
            <a:r>
              <a:rPr lang="en-US" altLang="en-US">
                <a:sym typeface="Symbol" panose="05050102010706020507" pitchFamily="18" charset="2"/>
              </a:rPr>
              <a:t>  +  CO</a:t>
            </a:r>
            <a:r>
              <a:rPr lang="en-US" altLang="en-US" baseline="-25000">
                <a:sym typeface="Symbol" panose="05050102010706020507" pitchFamily="18" charset="2"/>
              </a:rPr>
              <a:t>3</a:t>
            </a:r>
            <a:r>
              <a:rPr lang="en-US" altLang="en-US" baseline="30000">
                <a:sym typeface="Symbol" panose="05050102010706020507" pitchFamily="18" charset="2"/>
              </a:rPr>
              <a:t>2–</a:t>
            </a:r>
            <a:endParaRPr lang="en-US" alt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24000" y="3235325"/>
            <a:ext cx="2628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K</a:t>
            </a:r>
            <a:r>
              <a:rPr lang="en-US" altLang="en-US" baseline="-25000"/>
              <a:t>sp</a:t>
            </a:r>
            <a:r>
              <a:rPr lang="en-US" altLang="en-US"/>
              <a:t> = [Ni</a:t>
            </a:r>
            <a:r>
              <a:rPr lang="en-US" altLang="en-US" baseline="30000"/>
              <a:t>2+</a:t>
            </a:r>
            <a:r>
              <a:rPr lang="en-US" altLang="en-US"/>
              <a:t>][CO</a:t>
            </a:r>
            <a:r>
              <a:rPr lang="en-US" altLang="en-US" baseline="-25000"/>
              <a:t>3</a:t>
            </a:r>
            <a:r>
              <a:rPr lang="en-US" altLang="en-US" baseline="30000"/>
              <a:t>2–</a:t>
            </a:r>
            <a:r>
              <a:rPr lang="en-US" altLang="en-US"/>
              <a:t>]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371600" y="3921125"/>
            <a:ext cx="2436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C0000"/>
                </a:solidFill>
              </a:rPr>
              <a:t>Q = [Ni</a:t>
            </a:r>
            <a:r>
              <a:rPr lang="en-US" altLang="en-US" baseline="30000">
                <a:solidFill>
                  <a:srgbClr val="CC0000"/>
                </a:solidFill>
              </a:rPr>
              <a:t>2+</a:t>
            </a:r>
            <a:r>
              <a:rPr lang="en-US" altLang="en-US">
                <a:solidFill>
                  <a:srgbClr val="CC0000"/>
                </a:solidFill>
              </a:rPr>
              <a:t>][CO</a:t>
            </a:r>
            <a:r>
              <a:rPr lang="en-US" altLang="en-US" baseline="-25000">
                <a:solidFill>
                  <a:srgbClr val="CC0000"/>
                </a:solidFill>
              </a:rPr>
              <a:t>3</a:t>
            </a:r>
            <a:r>
              <a:rPr lang="en-US" altLang="en-US" baseline="30000">
                <a:solidFill>
                  <a:srgbClr val="CC0000"/>
                </a:solidFill>
              </a:rPr>
              <a:t>2–</a:t>
            </a:r>
            <a:r>
              <a:rPr lang="en-US" altLang="en-US">
                <a:solidFill>
                  <a:srgbClr val="CC0000"/>
                </a:solidFill>
              </a:rPr>
              <a:t>]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914400" y="4530725"/>
            <a:ext cx="5160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Q = [1.5 x 10</a:t>
            </a:r>
            <a:r>
              <a:rPr lang="en-US" altLang="en-US" baseline="30000"/>
              <a:t>–6</a:t>
            </a:r>
            <a:r>
              <a:rPr lang="en-US" altLang="en-US"/>
              <a:t>][6.0 x 10</a:t>
            </a:r>
            <a:r>
              <a:rPr lang="en-US" altLang="en-US" baseline="30000"/>
              <a:t>–4</a:t>
            </a:r>
            <a:r>
              <a:rPr lang="en-US" altLang="en-US"/>
              <a:t>] = 9.0 x 10</a:t>
            </a:r>
            <a:r>
              <a:rPr lang="en-US" altLang="en-US" baseline="30000"/>
              <a:t>–10</a:t>
            </a:r>
            <a:endParaRPr lang="en-US" alt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981200" y="5064125"/>
            <a:ext cx="117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Q &lt; K</a:t>
            </a:r>
            <a:r>
              <a:rPr lang="en-US" altLang="en-US" baseline="-25000"/>
              <a:t>sp</a:t>
            </a:r>
            <a:endParaRPr lang="en-US" altLang="en-US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641725" y="5105400"/>
            <a:ext cx="1100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C0000"/>
                </a:solidFill>
              </a:rPr>
              <a:t>no ppt.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828800" y="1676400"/>
            <a:ext cx="3752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6600"/>
                </a:solidFill>
              </a:rPr>
              <a:t>We must compare Q to K</a:t>
            </a:r>
            <a:r>
              <a:rPr lang="en-US" altLang="en-US" baseline="-25000">
                <a:solidFill>
                  <a:srgbClr val="006600"/>
                </a:solidFill>
              </a:rPr>
              <a:t>sp.</a:t>
            </a:r>
            <a:endParaRPr lang="en-US" altLang="en-US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75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  <p:bldP spid="13316" grpId="0" build="p" autoUpdateAnimBg="0"/>
      <p:bldP spid="13318" grpId="0" build="p" autoUpdateAnimBg="0"/>
      <p:bldP spid="13319" grpId="0" build="p" autoUpdateAnimBg="0"/>
      <p:bldP spid="13320" grpId="0" build="p" autoUpdateAnimBg="0"/>
      <p:bldP spid="13321" grpId="0" build="p" autoUpdateAnimBg="0"/>
      <p:bldP spid="13322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F47EF-D26D-4D57-9E46-4C0223760C7A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11747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Problem:   0.50 L of 1.0 x 10</a:t>
            </a:r>
            <a:r>
              <a:rPr lang="en-US" altLang="en-US" baseline="30000"/>
              <a:t>–5</a:t>
            </a:r>
            <a:r>
              <a:rPr lang="en-US" altLang="en-US"/>
              <a:t> M Pb(OAc)</a:t>
            </a:r>
            <a:r>
              <a:rPr lang="en-US" altLang="en-US" baseline="-25000"/>
              <a:t>2</a:t>
            </a:r>
            <a:r>
              <a:rPr lang="en-US" altLang="en-US"/>
              <a:t> is combined with 0.50 L of 1.0 x 10</a:t>
            </a:r>
            <a:r>
              <a:rPr lang="en-US" altLang="en-US" baseline="30000"/>
              <a:t>–3</a:t>
            </a:r>
            <a:r>
              <a:rPr lang="en-US" altLang="en-US"/>
              <a:t> M K</a:t>
            </a:r>
            <a:r>
              <a:rPr lang="en-US" altLang="en-US" baseline="-25000"/>
              <a:t>2</a:t>
            </a:r>
            <a:r>
              <a:rPr lang="en-US" altLang="en-US"/>
              <a:t>CrO</a:t>
            </a:r>
            <a:r>
              <a:rPr lang="en-US" altLang="en-US" baseline="-25000"/>
              <a:t>4</a:t>
            </a:r>
            <a:r>
              <a:rPr lang="en-US" altLang="en-US"/>
              <a:t>. 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6354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6600"/>
                </a:solidFill>
              </a:rPr>
              <a:t>a.  Will a ppt occur?   K</a:t>
            </a:r>
            <a:r>
              <a:rPr lang="en-US" altLang="en-US" baseline="-25000">
                <a:solidFill>
                  <a:srgbClr val="006600"/>
                </a:solidFill>
              </a:rPr>
              <a:t>sp</a:t>
            </a:r>
            <a:r>
              <a:rPr lang="en-US" altLang="en-US">
                <a:solidFill>
                  <a:srgbClr val="006600"/>
                </a:solidFill>
              </a:rPr>
              <a:t>(PbCrO</a:t>
            </a:r>
            <a:r>
              <a:rPr lang="en-US" altLang="en-US" baseline="-25000">
                <a:solidFill>
                  <a:srgbClr val="006600"/>
                </a:solidFill>
              </a:rPr>
              <a:t>4</a:t>
            </a:r>
            <a:r>
              <a:rPr lang="en-US" altLang="en-US">
                <a:solidFill>
                  <a:srgbClr val="006600"/>
                </a:solidFill>
              </a:rPr>
              <a:t>) = 1.8 x 10</a:t>
            </a:r>
            <a:r>
              <a:rPr lang="en-US" altLang="en-US" baseline="30000">
                <a:solidFill>
                  <a:srgbClr val="006600"/>
                </a:solidFill>
              </a:rPr>
              <a:t>–14</a:t>
            </a:r>
            <a:endParaRPr lang="en-US" altLang="en-US">
              <a:solidFill>
                <a:srgbClr val="006600"/>
              </a:solidFill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46075" y="1600200"/>
            <a:ext cx="8035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Pb(OAc)</a:t>
            </a:r>
            <a:r>
              <a:rPr lang="en-US" altLang="en-US" baseline="-25000"/>
              <a:t>2</a:t>
            </a:r>
            <a:r>
              <a:rPr lang="en-US" altLang="en-US"/>
              <a:t>(aq)  +  K</a:t>
            </a:r>
            <a:r>
              <a:rPr lang="en-US" altLang="en-US" baseline="-25000"/>
              <a:t>2</a:t>
            </a:r>
            <a:r>
              <a:rPr lang="en-US" altLang="en-US"/>
              <a:t>CrO</a:t>
            </a:r>
            <a:r>
              <a:rPr lang="en-US" altLang="en-US" baseline="-25000"/>
              <a:t>4</a:t>
            </a:r>
            <a:r>
              <a:rPr lang="en-US" altLang="en-US"/>
              <a:t>(aq)   </a:t>
            </a:r>
            <a:r>
              <a:rPr lang="en-US" altLang="en-US">
                <a:sym typeface="Symbol" panose="05050102010706020507" pitchFamily="18" charset="2"/>
              </a:rPr>
              <a:t>  PbCrO</a:t>
            </a:r>
            <a:r>
              <a:rPr lang="en-US" altLang="en-US" baseline="-25000">
                <a:sym typeface="Symbol" panose="05050102010706020507" pitchFamily="18" charset="2"/>
              </a:rPr>
              <a:t>4</a:t>
            </a:r>
            <a:r>
              <a:rPr lang="en-US" altLang="en-US" u="sng">
                <a:solidFill>
                  <a:srgbClr val="CC0000"/>
                </a:solidFill>
                <a:sym typeface="Symbol" panose="05050102010706020507" pitchFamily="18" charset="2"/>
              </a:rPr>
              <a:t>(s)</a:t>
            </a:r>
            <a:r>
              <a:rPr lang="en-US" altLang="en-US">
                <a:sym typeface="Symbol" panose="05050102010706020507" pitchFamily="18" charset="2"/>
              </a:rPr>
              <a:t>  +  2KOAc(aq)</a:t>
            </a:r>
            <a:endParaRPr lang="en-US" alt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41325" y="2174875"/>
            <a:ext cx="862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C0000"/>
                </a:solidFill>
              </a:rPr>
              <a:t>then: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524000" y="2209800"/>
            <a:ext cx="4278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PbCrO</a:t>
            </a:r>
            <a:r>
              <a:rPr lang="en-US" altLang="en-US" baseline="-25000"/>
              <a:t>4</a:t>
            </a:r>
            <a:r>
              <a:rPr lang="en-US" altLang="en-US"/>
              <a:t>(s)  </a:t>
            </a:r>
            <a:r>
              <a:rPr lang="en-US" altLang="en-US">
                <a:sym typeface="Symbol" panose="05050102010706020507" pitchFamily="18" charset="2"/>
              </a:rPr>
              <a:t>  Pb</a:t>
            </a:r>
            <a:r>
              <a:rPr lang="en-US" altLang="en-US" baseline="30000">
                <a:sym typeface="Symbol" panose="05050102010706020507" pitchFamily="18" charset="2"/>
              </a:rPr>
              <a:t>2+</a:t>
            </a:r>
            <a:r>
              <a:rPr lang="en-US" altLang="en-US">
                <a:sym typeface="Symbol" panose="05050102010706020507" pitchFamily="18" charset="2"/>
              </a:rPr>
              <a:t>   +   CrO</a:t>
            </a:r>
            <a:r>
              <a:rPr lang="en-US" altLang="en-US" baseline="-25000">
                <a:sym typeface="Symbol" panose="05050102010706020507" pitchFamily="18" charset="2"/>
              </a:rPr>
              <a:t>4</a:t>
            </a:r>
            <a:r>
              <a:rPr lang="en-US" altLang="en-US" baseline="30000">
                <a:sym typeface="Symbol" panose="05050102010706020507" pitchFamily="18" charset="2"/>
              </a:rPr>
              <a:t>2–</a:t>
            </a:r>
            <a:endParaRPr lang="en-US" alt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019800" y="2209800"/>
            <a:ext cx="2738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0099"/>
                </a:solidFill>
              </a:rPr>
              <a:t>K</a:t>
            </a:r>
            <a:r>
              <a:rPr lang="en-US" altLang="en-US" baseline="-25000">
                <a:solidFill>
                  <a:srgbClr val="000099"/>
                </a:solidFill>
              </a:rPr>
              <a:t>sp</a:t>
            </a:r>
            <a:r>
              <a:rPr lang="en-US" altLang="en-US">
                <a:solidFill>
                  <a:srgbClr val="000099"/>
                </a:solidFill>
              </a:rPr>
              <a:t>= [Pb</a:t>
            </a:r>
            <a:r>
              <a:rPr lang="en-US" altLang="en-US" baseline="30000">
                <a:solidFill>
                  <a:srgbClr val="000099"/>
                </a:solidFill>
              </a:rPr>
              <a:t>2+</a:t>
            </a:r>
            <a:r>
              <a:rPr lang="en-US" altLang="en-US">
                <a:solidFill>
                  <a:srgbClr val="000099"/>
                </a:solidFill>
              </a:rPr>
              <a:t>][CrO</a:t>
            </a:r>
            <a:r>
              <a:rPr lang="en-US" altLang="en-US" baseline="-25000">
                <a:solidFill>
                  <a:srgbClr val="000099"/>
                </a:solidFill>
              </a:rPr>
              <a:t>4</a:t>
            </a:r>
            <a:r>
              <a:rPr lang="en-US" altLang="en-US" baseline="30000">
                <a:solidFill>
                  <a:srgbClr val="000099"/>
                </a:solidFill>
              </a:rPr>
              <a:t>2–</a:t>
            </a:r>
            <a:r>
              <a:rPr lang="en-US" altLang="en-US">
                <a:solidFill>
                  <a:srgbClr val="000099"/>
                </a:solidFill>
              </a:rPr>
              <a:t>]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0" y="2895600"/>
            <a:ext cx="1062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0099"/>
                </a:solidFill>
              </a:rPr>
              <a:t>[Pb</a:t>
            </a:r>
            <a:r>
              <a:rPr lang="en-US" altLang="en-US" baseline="30000">
                <a:solidFill>
                  <a:srgbClr val="000099"/>
                </a:solidFill>
              </a:rPr>
              <a:t>2+</a:t>
            </a:r>
            <a:r>
              <a:rPr lang="en-US" altLang="en-US">
                <a:solidFill>
                  <a:srgbClr val="000099"/>
                </a:solidFill>
              </a:rPr>
              <a:t>]:</a:t>
            </a:r>
          </a:p>
        </p:txBody>
      </p:sp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6797675" y="2971800"/>
          <a:ext cx="2338388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9" name="Equation" r:id="rId9" imgW="1460160" imgH="419040" progId="Equation.3">
                  <p:embed/>
                </p:oleObj>
              </mc:Choice>
              <mc:Fallback>
                <p:oleObj name="Equation" r:id="rId9" imgW="1460160" imgH="4190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7675" y="2971800"/>
                        <a:ext cx="2338388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990600" y="3352800"/>
            <a:ext cx="571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990600" y="2944813"/>
            <a:ext cx="862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0.50 L</a:t>
            </a:r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1981200" y="28956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51" name="Object 15"/>
          <p:cNvGraphicFramePr>
            <a:graphicFrameLocks noChangeAspect="1"/>
          </p:cNvGraphicFramePr>
          <p:nvPr/>
        </p:nvGraphicFramePr>
        <p:xfrm>
          <a:off x="1981200" y="2895600"/>
          <a:ext cx="2819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0" name="Equation" r:id="rId11" imgW="1549080" imgH="419040" progId="Equation.3">
                  <p:embed/>
                </p:oleObj>
              </mc:Choice>
              <mc:Fallback>
                <p:oleObj name="Equation" r:id="rId11" imgW="1549080" imgH="4190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895600"/>
                        <a:ext cx="28194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4800600" y="28956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53" name="Object 17"/>
          <p:cNvGraphicFramePr>
            <a:graphicFrameLocks noChangeAspect="1"/>
          </p:cNvGraphicFramePr>
          <p:nvPr/>
        </p:nvGraphicFramePr>
        <p:xfrm>
          <a:off x="4800600" y="2895600"/>
          <a:ext cx="152400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1" name="Equation" r:id="rId13" imgW="812520" imgH="457200" progId="Equation.3">
                  <p:embed/>
                </p:oleObj>
              </mc:Choice>
              <mc:Fallback>
                <p:oleObj name="Equation" r:id="rId13" imgW="812520" imgH="4572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895600"/>
                        <a:ext cx="1524000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3124200" y="3352800"/>
            <a:ext cx="381000" cy="304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1600200" y="2971800"/>
            <a:ext cx="381000" cy="304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6248400" y="29718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6248400" y="3352800"/>
            <a:ext cx="61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 L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6934200" y="3108325"/>
            <a:ext cx="1174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rgbClr val="000099"/>
                </a:solidFill>
              </a:rPr>
              <a:t>5.0 x 10</a:t>
            </a:r>
            <a:r>
              <a:rPr lang="en-US" altLang="en-US" sz="2000" baseline="30000">
                <a:solidFill>
                  <a:srgbClr val="000099"/>
                </a:solidFill>
              </a:rPr>
              <a:t>–6</a:t>
            </a:r>
            <a:endParaRPr lang="en-US" altLang="en-US" sz="2000">
              <a:solidFill>
                <a:srgbClr val="000099"/>
              </a:solidFill>
            </a:endParaRP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0" y="3962400"/>
            <a:ext cx="1150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rgbClr val="000099"/>
                </a:solidFill>
              </a:rPr>
              <a:t>[CrO</a:t>
            </a:r>
            <a:r>
              <a:rPr lang="en-US" altLang="en-US" sz="2000" baseline="-25000">
                <a:solidFill>
                  <a:srgbClr val="000099"/>
                </a:solidFill>
              </a:rPr>
              <a:t>4</a:t>
            </a:r>
            <a:r>
              <a:rPr lang="en-US" altLang="en-US" sz="2000" baseline="30000">
                <a:solidFill>
                  <a:srgbClr val="000099"/>
                </a:solidFill>
              </a:rPr>
              <a:t>2-</a:t>
            </a:r>
            <a:r>
              <a:rPr lang="en-US" altLang="en-US" sz="2000">
                <a:solidFill>
                  <a:srgbClr val="000099"/>
                </a:solidFill>
              </a:rPr>
              <a:t>]:</a:t>
            </a:r>
          </a:p>
        </p:txBody>
      </p:sp>
      <p:graphicFrame>
        <p:nvGraphicFramePr>
          <p:cNvPr id="14360" name="Object 24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2" name="Equation" r:id="rId15" imgW="114120" imgH="215640" progId="Equation.3">
                  <p:embed/>
                </p:oleObj>
              </mc:Choice>
              <mc:Fallback>
                <p:oleObj name="Equation" r:id="rId15" imgW="114120" imgH="2156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62" name="Object 26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3" name="Equation" r:id="rId17" imgW="114120" imgH="215640" progId="Equation.3">
                  <p:embed/>
                </p:oleObj>
              </mc:Choice>
              <mc:Fallback>
                <p:oleObj name="Equation" r:id="rId17" imgW="114120" imgH="21564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63" name="Object 27"/>
          <p:cNvGraphicFramePr>
            <a:graphicFrameLocks noChangeAspect="1"/>
          </p:cNvGraphicFramePr>
          <p:nvPr/>
        </p:nvGraphicFramePr>
        <p:xfrm>
          <a:off x="6400800" y="4094163"/>
          <a:ext cx="261620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4" name="Equation" r:id="rId18" imgW="1739880" imgH="419040" progId="Equation.3">
                  <p:embed/>
                </p:oleObj>
              </mc:Choice>
              <mc:Fallback>
                <p:oleObj name="Equation" r:id="rId18" imgW="1739880" imgH="41904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094163"/>
                        <a:ext cx="2616200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4" name="Line 28"/>
          <p:cNvSpPr>
            <a:spLocks noChangeShapeType="1"/>
          </p:cNvSpPr>
          <p:nvPr/>
        </p:nvSpPr>
        <p:spPr bwMode="auto">
          <a:xfrm>
            <a:off x="1143000" y="4419600"/>
            <a:ext cx="525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1127125" y="3976688"/>
            <a:ext cx="862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0.50 L</a:t>
            </a:r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1981200" y="38862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67" name="Object 31"/>
          <p:cNvGraphicFramePr>
            <a:graphicFrameLocks noChangeAspect="1"/>
          </p:cNvGraphicFramePr>
          <p:nvPr/>
        </p:nvGraphicFramePr>
        <p:xfrm>
          <a:off x="2057400" y="4038600"/>
          <a:ext cx="2392363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5" name="Equation" r:id="rId20" imgW="1447560" imgH="419040" progId="Equation.3">
                  <p:embed/>
                </p:oleObj>
              </mc:Choice>
              <mc:Fallback>
                <p:oleObj name="Equation" r:id="rId20" imgW="1447560" imgH="41904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038600"/>
                        <a:ext cx="2392363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8" name="Line 32"/>
          <p:cNvSpPr>
            <a:spLocks noChangeShapeType="1"/>
          </p:cNvSpPr>
          <p:nvPr/>
        </p:nvSpPr>
        <p:spPr bwMode="auto">
          <a:xfrm>
            <a:off x="3124200" y="4495800"/>
            <a:ext cx="228600" cy="304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>
            <a:off x="1676400" y="4038600"/>
            <a:ext cx="228600" cy="304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>
            <a:off x="4419600" y="39624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71" name="Object 35"/>
          <p:cNvGraphicFramePr>
            <a:graphicFrameLocks noChangeAspect="1"/>
          </p:cNvGraphicFramePr>
          <p:nvPr/>
        </p:nvGraphicFramePr>
        <p:xfrm>
          <a:off x="4521200" y="4038600"/>
          <a:ext cx="111760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6" name="Equation" r:id="rId22" imgW="711000" imgH="457200" progId="Equation.3">
                  <p:embed/>
                </p:oleObj>
              </mc:Choice>
              <mc:Fallback>
                <p:oleObj name="Equation" r:id="rId22" imgW="711000" imgH="4572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4038600"/>
                        <a:ext cx="1117600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72" name="Line 36"/>
          <p:cNvSpPr>
            <a:spLocks noChangeShapeType="1"/>
          </p:cNvSpPr>
          <p:nvPr/>
        </p:nvSpPr>
        <p:spPr bwMode="auto">
          <a:xfrm>
            <a:off x="3657600" y="2971800"/>
            <a:ext cx="838200" cy="228600"/>
          </a:xfrm>
          <a:prstGeom prst="line">
            <a:avLst/>
          </a:prstGeom>
          <a:noFill/>
          <a:ln w="57150">
            <a:solidFill>
              <a:srgbClr val="0066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Line 37"/>
          <p:cNvSpPr>
            <a:spLocks noChangeShapeType="1"/>
          </p:cNvSpPr>
          <p:nvPr/>
        </p:nvSpPr>
        <p:spPr bwMode="auto">
          <a:xfrm>
            <a:off x="5105400" y="3429000"/>
            <a:ext cx="914400" cy="228600"/>
          </a:xfrm>
          <a:prstGeom prst="line">
            <a:avLst/>
          </a:prstGeom>
          <a:noFill/>
          <a:ln w="57150">
            <a:solidFill>
              <a:srgbClr val="0066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4" name="Line 38"/>
          <p:cNvSpPr>
            <a:spLocks noChangeShapeType="1"/>
          </p:cNvSpPr>
          <p:nvPr/>
        </p:nvSpPr>
        <p:spPr bwMode="auto">
          <a:xfrm>
            <a:off x="4724400" y="4495800"/>
            <a:ext cx="990600" cy="152400"/>
          </a:xfrm>
          <a:prstGeom prst="line">
            <a:avLst/>
          </a:prstGeom>
          <a:noFill/>
          <a:ln w="57150">
            <a:solidFill>
              <a:srgbClr val="0066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5" name="Line 39"/>
          <p:cNvSpPr>
            <a:spLocks noChangeShapeType="1"/>
          </p:cNvSpPr>
          <p:nvPr/>
        </p:nvSpPr>
        <p:spPr bwMode="auto">
          <a:xfrm>
            <a:off x="3505200" y="4114800"/>
            <a:ext cx="990600" cy="152400"/>
          </a:xfrm>
          <a:prstGeom prst="line">
            <a:avLst/>
          </a:prstGeom>
          <a:noFill/>
          <a:ln w="57150">
            <a:solidFill>
              <a:srgbClr val="0066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6705600" y="4191000"/>
            <a:ext cx="1147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rgbClr val="000099"/>
                </a:solidFill>
              </a:rPr>
              <a:t>5.0 x 10</a:t>
            </a:r>
            <a:r>
              <a:rPr lang="en-US" altLang="en-US" sz="2000" baseline="30000">
                <a:solidFill>
                  <a:srgbClr val="000099"/>
                </a:solidFill>
              </a:rPr>
              <a:t>-4</a:t>
            </a:r>
            <a:endParaRPr lang="en-US" altLang="en-US" sz="2000">
              <a:solidFill>
                <a:srgbClr val="000099"/>
              </a:solidFill>
            </a:endParaRPr>
          </a:p>
        </p:txBody>
      </p:sp>
      <p:sp>
        <p:nvSpPr>
          <p:cNvPr id="14377" name="Text Box 41"/>
          <p:cNvSpPr txBox="1">
            <a:spLocks noChangeArrowheads="1"/>
          </p:cNvSpPr>
          <p:nvPr/>
        </p:nvSpPr>
        <p:spPr bwMode="auto">
          <a:xfrm>
            <a:off x="1447800" y="4953000"/>
            <a:ext cx="4959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C0000"/>
                </a:solidFill>
              </a:rPr>
              <a:t>Q = [5.0 x 10</a:t>
            </a:r>
            <a:r>
              <a:rPr lang="en-US" altLang="en-US" baseline="30000">
                <a:solidFill>
                  <a:srgbClr val="CC0000"/>
                </a:solidFill>
              </a:rPr>
              <a:t>-6</a:t>
            </a:r>
            <a:r>
              <a:rPr lang="en-US" altLang="en-US">
                <a:solidFill>
                  <a:srgbClr val="CC0000"/>
                </a:solidFill>
              </a:rPr>
              <a:t>][5.0 x 10</a:t>
            </a:r>
            <a:r>
              <a:rPr lang="en-US" altLang="en-US" baseline="30000">
                <a:solidFill>
                  <a:srgbClr val="CC0000"/>
                </a:solidFill>
              </a:rPr>
              <a:t>-4</a:t>
            </a:r>
            <a:r>
              <a:rPr lang="en-US" altLang="en-US">
                <a:solidFill>
                  <a:srgbClr val="CC0000"/>
                </a:solidFill>
              </a:rPr>
              <a:t>] = 2.5 x 10</a:t>
            </a:r>
            <a:r>
              <a:rPr lang="en-US" altLang="en-US" baseline="30000">
                <a:solidFill>
                  <a:srgbClr val="CC0000"/>
                </a:solidFill>
              </a:rPr>
              <a:t>-9</a:t>
            </a:r>
            <a:endParaRPr lang="en-US" altLang="en-US">
              <a:solidFill>
                <a:srgbClr val="CC0000"/>
              </a:solidFill>
            </a:endParaRPr>
          </a:p>
        </p:txBody>
      </p:sp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669925" y="5603875"/>
            <a:ext cx="2330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compare to K</a:t>
            </a:r>
            <a:r>
              <a:rPr lang="en-US" altLang="en-US" baseline="-25000"/>
              <a:t>sp</a:t>
            </a:r>
            <a:r>
              <a:rPr lang="en-US" altLang="en-US"/>
              <a:t>: </a:t>
            </a:r>
          </a:p>
        </p:txBody>
      </p:sp>
      <p:sp>
        <p:nvSpPr>
          <p:cNvPr id="14379" name="Text Box 43"/>
          <p:cNvSpPr txBox="1">
            <a:spLocks noChangeArrowheads="1"/>
          </p:cNvSpPr>
          <p:nvPr/>
        </p:nvSpPr>
        <p:spPr bwMode="auto">
          <a:xfrm>
            <a:off x="3260725" y="5603875"/>
            <a:ext cx="117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Q &gt; K</a:t>
            </a:r>
            <a:r>
              <a:rPr lang="en-US" altLang="en-US" baseline="-25000"/>
              <a:t>sp</a:t>
            </a:r>
            <a:endParaRPr lang="en-US" altLang="en-US"/>
          </a:p>
        </p:txBody>
      </p:sp>
      <p:sp>
        <p:nvSpPr>
          <p:cNvPr id="14380" name="Text Box 44"/>
          <p:cNvSpPr txBox="1">
            <a:spLocks noChangeArrowheads="1"/>
          </p:cNvSpPr>
          <p:nvPr/>
        </p:nvSpPr>
        <p:spPr bwMode="auto">
          <a:xfrm>
            <a:off x="4860925" y="5603875"/>
            <a:ext cx="2630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so a ppt. will occur</a:t>
            </a:r>
          </a:p>
        </p:txBody>
      </p:sp>
      <p:sp>
        <p:nvSpPr>
          <p:cNvPr id="14381" name="Line 45"/>
          <p:cNvSpPr>
            <a:spLocks noChangeShapeType="1"/>
          </p:cNvSpPr>
          <p:nvPr/>
        </p:nvSpPr>
        <p:spPr bwMode="auto">
          <a:xfrm>
            <a:off x="5715000" y="40386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Text Box 46"/>
          <p:cNvSpPr txBox="1">
            <a:spLocks noChangeArrowheads="1"/>
          </p:cNvSpPr>
          <p:nvPr/>
        </p:nvSpPr>
        <p:spPr bwMode="auto">
          <a:xfrm>
            <a:off x="5894388" y="4419600"/>
            <a:ext cx="544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1 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14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14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4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4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75"/>
                                        <p:tgtEl>
                                          <p:spTgt spid="14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4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4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2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4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4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4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4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3" dur="75"/>
                                        <p:tgtEl>
                                          <p:spTgt spid="14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4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4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500"/>
                                        <p:tgtEl>
                                          <p:spTgt spid="14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75" fill="hold"/>
                                        <p:tgtEl>
                                          <p:spTgt spid="14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75" fill="hold"/>
                                        <p:tgtEl>
                                          <p:spTgt spid="14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4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4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  <p:bldP spid="14340" grpId="0" build="p" autoUpdateAnimBg="0"/>
      <p:bldP spid="14341" grpId="0" build="p" autoUpdateAnimBg="0"/>
      <p:bldP spid="14342" grpId="0" build="p" autoUpdateAnimBg="0"/>
      <p:bldP spid="14343" grpId="0" build="p" autoUpdateAnimBg="0"/>
      <p:bldP spid="14344" grpId="0" build="p" autoUpdateAnimBg="0"/>
      <p:bldP spid="14348" grpId="0" build="p" autoUpdateAnimBg="0"/>
      <p:bldP spid="14357" grpId="0" build="p" autoUpdateAnimBg="0"/>
      <p:bldP spid="14358" grpId="0" build="p" autoUpdateAnimBg="0"/>
      <p:bldP spid="14359" grpId="0" build="p" autoUpdateAnimBg="0"/>
      <p:bldP spid="14365" grpId="0" build="p" autoUpdateAnimBg="0"/>
      <p:bldP spid="14376" grpId="0" build="p" autoUpdateAnimBg="0"/>
      <p:bldP spid="14377" grpId="0" build="p" autoUpdateAnimBg="0"/>
      <p:bldP spid="14378" grpId="0" build="p" autoUpdateAnimBg="0"/>
      <p:bldP spid="14379" grpId="0" build="p" autoUpdateAnimBg="0"/>
      <p:bldP spid="14380" grpId="0" build="p" autoUpdateAnimBg="0"/>
      <p:bldP spid="1438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C12E-4D81-48C8-B447-8CB268DA4CC0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41325" y="346075"/>
            <a:ext cx="79533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b.  find the Eq. conc. of Pb</a:t>
            </a:r>
            <a:r>
              <a:rPr lang="en-US" altLang="en-US" baseline="30000"/>
              <a:t>2+</a:t>
            </a:r>
            <a:r>
              <a:rPr lang="en-US" altLang="en-US"/>
              <a:t> remaining in solution after the PbCrO</a:t>
            </a:r>
            <a:r>
              <a:rPr lang="en-US" altLang="en-US" baseline="-25000"/>
              <a:t>4 </a:t>
            </a:r>
            <a:r>
              <a:rPr lang="en-US" altLang="en-US"/>
              <a:t> precipitates.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8242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006600"/>
                </a:solidFill>
              </a:rPr>
              <a:t>Since [Pb</a:t>
            </a:r>
            <a:r>
              <a:rPr lang="en-US" altLang="en-US" baseline="30000">
                <a:solidFill>
                  <a:srgbClr val="006600"/>
                </a:solidFill>
              </a:rPr>
              <a:t>2+</a:t>
            </a:r>
            <a:r>
              <a:rPr lang="en-US" altLang="en-US">
                <a:solidFill>
                  <a:srgbClr val="006600"/>
                </a:solidFill>
              </a:rPr>
              <a:t>] = 5.0 x 10</a:t>
            </a:r>
            <a:r>
              <a:rPr lang="en-US" altLang="en-US" baseline="30000">
                <a:solidFill>
                  <a:srgbClr val="006600"/>
                </a:solidFill>
              </a:rPr>
              <a:t>-6</a:t>
            </a:r>
            <a:r>
              <a:rPr lang="en-US" altLang="en-US">
                <a:solidFill>
                  <a:srgbClr val="006600"/>
                </a:solidFill>
              </a:rPr>
              <a:t> and [CrO</a:t>
            </a:r>
            <a:r>
              <a:rPr lang="en-US" altLang="en-US" baseline="-25000">
                <a:solidFill>
                  <a:srgbClr val="006600"/>
                </a:solidFill>
              </a:rPr>
              <a:t>4</a:t>
            </a:r>
            <a:r>
              <a:rPr lang="en-US" altLang="en-US" baseline="30000">
                <a:solidFill>
                  <a:srgbClr val="006600"/>
                </a:solidFill>
              </a:rPr>
              <a:t>2-</a:t>
            </a:r>
            <a:r>
              <a:rPr lang="en-US" altLang="en-US">
                <a:solidFill>
                  <a:srgbClr val="006600"/>
                </a:solidFill>
              </a:rPr>
              <a:t>] = 5.0 x 10</a:t>
            </a:r>
            <a:r>
              <a:rPr lang="en-US" altLang="en-US" baseline="30000">
                <a:solidFill>
                  <a:srgbClr val="006600"/>
                </a:solidFill>
              </a:rPr>
              <a:t>-4</a:t>
            </a:r>
            <a:r>
              <a:rPr lang="en-US" altLang="en-US">
                <a:solidFill>
                  <a:srgbClr val="006600"/>
                </a:solidFill>
              </a:rPr>
              <a:t> and there is a 1:1 stoichiometry, Pb</a:t>
            </a:r>
            <a:r>
              <a:rPr lang="en-US" altLang="en-US" baseline="30000">
                <a:solidFill>
                  <a:srgbClr val="006600"/>
                </a:solidFill>
              </a:rPr>
              <a:t>2+ </a:t>
            </a:r>
            <a:r>
              <a:rPr lang="en-US" altLang="en-US">
                <a:solidFill>
                  <a:srgbClr val="006600"/>
                </a:solidFill>
              </a:rPr>
              <a:t> is the limiting reactant.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52400" y="2092325"/>
            <a:ext cx="4506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PbCrO</a:t>
            </a:r>
            <a:r>
              <a:rPr lang="en-US" altLang="en-US" baseline="-25000"/>
              <a:t>4</a:t>
            </a:r>
            <a:r>
              <a:rPr lang="en-US" altLang="en-US"/>
              <a:t>(s)  </a:t>
            </a:r>
            <a:r>
              <a:rPr lang="en-US" altLang="en-US">
                <a:sym typeface="Symbol" panose="05050102010706020507" pitchFamily="18" charset="2"/>
              </a:rPr>
              <a:t>    Pb</a:t>
            </a:r>
            <a:r>
              <a:rPr lang="en-US" altLang="en-US" baseline="30000">
                <a:sym typeface="Symbol" panose="05050102010706020507" pitchFamily="18" charset="2"/>
              </a:rPr>
              <a:t>2+</a:t>
            </a:r>
            <a:r>
              <a:rPr lang="en-US" altLang="en-US">
                <a:sym typeface="Symbol" panose="05050102010706020507" pitchFamily="18" charset="2"/>
              </a:rPr>
              <a:t>   +    CrO</a:t>
            </a:r>
            <a:r>
              <a:rPr lang="en-US" altLang="en-US" baseline="-25000">
                <a:sym typeface="Symbol" panose="05050102010706020507" pitchFamily="18" charset="2"/>
              </a:rPr>
              <a:t>4</a:t>
            </a:r>
            <a:r>
              <a:rPr lang="en-US" altLang="en-US" baseline="30000">
                <a:sym typeface="Symbol" panose="05050102010706020507" pitchFamily="18" charset="2"/>
              </a:rPr>
              <a:t>2–</a:t>
            </a:r>
            <a:endParaRPr lang="en-US" alt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04800" y="2514600"/>
            <a:ext cx="16383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C0000"/>
                </a:solidFill>
              </a:rPr>
              <a:t>I. </a:t>
            </a:r>
            <a:r>
              <a:rPr lang="en-US" altLang="en-US" sz="2000">
                <a:solidFill>
                  <a:srgbClr val="CC0000"/>
                </a:solidFill>
              </a:rPr>
              <a:t>(after ppt.)</a:t>
            </a:r>
            <a:endParaRPr lang="en-US" altLang="en-US">
              <a:solidFill>
                <a:srgbClr val="CC0000"/>
              </a:solidFill>
            </a:endParaRPr>
          </a:p>
          <a:p>
            <a:r>
              <a:rPr lang="en-US" altLang="en-US">
                <a:solidFill>
                  <a:srgbClr val="CC0000"/>
                </a:solidFill>
              </a:rPr>
              <a:t>C.</a:t>
            </a:r>
          </a:p>
          <a:p>
            <a:r>
              <a:rPr lang="en-US" altLang="en-US">
                <a:solidFill>
                  <a:srgbClr val="CC0000"/>
                </a:solidFill>
              </a:rPr>
              <a:t>E.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362200" y="2528888"/>
            <a:ext cx="4573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rgbClr val="000099"/>
                </a:solidFill>
              </a:rPr>
              <a:t>0  </a:t>
            </a:r>
            <a:r>
              <a:rPr lang="en-US" altLang="en-US" sz="2000"/>
              <a:t>          5.0 x 10</a:t>
            </a:r>
            <a:r>
              <a:rPr lang="en-US" altLang="en-US" sz="2000" baseline="30000"/>
              <a:t>-4</a:t>
            </a:r>
            <a:r>
              <a:rPr lang="en-US" altLang="en-US" sz="2000"/>
              <a:t>  -  5.0 x 10</a:t>
            </a:r>
            <a:r>
              <a:rPr lang="en-US" altLang="en-US" sz="2000" baseline="30000"/>
              <a:t>-6</a:t>
            </a:r>
            <a:r>
              <a:rPr lang="en-US" altLang="en-US" sz="2000"/>
              <a:t> = </a:t>
            </a:r>
            <a:r>
              <a:rPr lang="en-US" altLang="en-US" sz="2000">
                <a:solidFill>
                  <a:srgbClr val="000099"/>
                </a:solidFill>
              </a:rPr>
              <a:t>5.0 x 10</a:t>
            </a:r>
            <a:r>
              <a:rPr lang="en-US" altLang="en-US" sz="2000" baseline="30000">
                <a:solidFill>
                  <a:srgbClr val="000099"/>
                </a:solidFill>
              </a:rPr>
              <a:t>-4</a:t>
            </a:r>
            <a:endParaRPr lang="en-US" altLang="en-US" sz="2000" u="sng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209800" y="2860675"/>
            <a:ext cx="197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 +x              +x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041525" y="3290888"/>
            <a:ext cx="2843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     x             5.0 x 10</a:t>
            </a:r>
            <a:r>
              <a:rPr lang="en-US" altLang="en-US" sz="2000" baseline="30000"/>
              <a:t>–4</a:t>
            </a:r>
            <a:r>
              <a:rPr lang="en-US" altLang="en-US" sz="2000"/>
              <a:t> + x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17525" y="4079875"/>
            <a:ext cx="316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K</a:t>
            </a:r>
            <a:r>
              <a:rPr lang="en-US" altLang="en-US" baseline="-25000"/>
              <a:t>sp</a:t>
            </a:r>
            <a:r>
              <a:rPr lang="en-US" altLang="en-US"/>
              <a:t> = [x][5.0 x 10</a:t>
            </a:r>
            <a:r>
              <a:rPr lang="en-US" altLang="en-US" baseline="30000"/>
              <a:t>–4</a:t>
            </a:r>
            <a:r>
              <a:rPr lang="en-US" altLang="en-US"/>
              <a:t> + x]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962400" y="4114800"/>
            <a:ext cx="4073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C0000"/>
                </a:solidFill>
              </a:rPr>
              <a:t>Try dropping  the “+ x” term.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429000" y="685800"/>
            <a:ext cx="3486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6600"/>
                </a:solidFill>
              </a:rPr>
              <a:t>K</a:t>
            </a:r>
            <a:r>
              <a:rPr lang="en-US" altLang="en-US" baseline="-25000">
                <a:solidFill>
                  <a:srgbClr val="006600"/>
                </a:solidFill>
              </a:rPr>
              <a:t>sp</a:t>
            </a:r>
            <a:r>
              <a:rPr lang="en-US" altLang="en-US">
                <a:solidFill>
                  <a:srgbClr val="006600"/>
                </a:solidFill>
              </a:rPr>
              <a:t>(PbCrO</a:t>
            </a:r>
            <a:r>
              <a:rPr lang="en-US" altLang="en-US" baseline="-25000">
                <a:solidFill>
                  <a:srgbClr val="006600"/>
                </a:solidFill>
              </a:rPr>
              <a:t>4</a:t>
            </a:r>
            <a:r>
              <a:rPr lang="en-US" altLang="en-US">
                <a:solidFill>
                  <a:srgbClr val="006600"/>
                </a:solidFill>
              </a:rPr>
              <a:t>) = 1.8 x 10</a:t>
            </a:r>
            <a:r>
              <a:rPr lang="en-US" altLang="en-US" baseline="30000">
                <a:solidFill>
                  <a:srgbClr val="006600"/>
                </a:solidFill>
              </a:rPr>
              <a:t>–14</a:t>
            </a:r>
            <a:endParaRPr lang="en-US" altLang="en-US">
              <a:solidFill>
                <a:srgbClr val="006600"/>
              </a:solidFill>
            </a:endParaRPr>
          </a:p>
          <a:p>
            <a:endParaRPr lang="en-US" altLang="en-US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593725" y="4689475"/>
            <a:ext cx="332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6600"/>
                </a:solidFill>
              </a:rPr>
              <a:t>1.8 x 10</a:t>
            </a:r>
            <a:r>
              <a:rPr lang="en-US" altLang="en-US" baseline="30000">
                <a:solidFill>
                  <a:srgbClr val="006600"/>
                </a:solidFill>
              </a:rPr>
              <a:t>–14</a:t>
            </a:r>
            <a:r>
              <a:rPr lang="en-US" altLang="en-US">
                <a:solidFill>
                  <a:srgbClr val="006600"/>
                </a:solidFill>
              </a:rPr>
              <a:t> = x(5.0 x 10</a:t>
            </a:r>
            <a:r>
              <a:rPr lang="en-US" altLang="en-US" baseline="30000">
                <a:solidFill>
                  <a:srgbClr val="006600"/>
                </a:solidFill>
              </a:rPr>
              <a:t>-4</a:t>
            </a:r>
            <a:r>
              <a:rPr lang="en-US" altLang="en-US">
                <a:solidFill>
                  <a:srgbClr val="006600"/>
                </a:solidFill>
              </a:rPr>
              <a:t>)</a:t>
            </a:r>
            <a:endParaRPr lang="en-US" altLang="en-US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203325" y="5070475"/>
            <a:ext cx="3059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x = [Pb</a:t>
            </a:r>
            <a:r>
              <a:rPr lang="en-US" altLang="en-US" baseline="30000"/>
              <a:t>2+</a:t>
            </a:r>
            <a:r>
              <a:rPr lang="en-US" altLang="en-US"/>
              <a:t>] = 3.6 x 10</a:t>
            </a:r>
            <a:r>
              <a:rPr lang="en-US" altLang="en-US" baseline="30000"/>
              <a:t>–11</a:t>
            </a:r>
            <a:endParaRPr lang="en-US" altLang="en-US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685800" y="5791200"/>
            <a:ext cx="7300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C0066"/>
                </a:solidFill>
              </a:rPr>
              <a:t>This is the concentration of Pb</a:t>
            </a:r>
            <a:r>
              <a:rPr lang="en-US" altLang="en-US" baseline="30000">
                <a:solidFill>
                  <a:srgbClr val="CC0066"/>
                </a:solidFill>
              </a:rPr>
              <a:t>2+</a:t>
            </a:r>
            <a:r>
              <a:rPr lang="en-US" altLang="en-US">
                <a:solidFill>
                  <a:srgbClr val="CC0066"/>
                </a:solidFill>
              </a:rPr>
              <a:t> remaining in solution.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15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500"/>
                                        <p:tgtEl>
                                          <p:spTgt spid="15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  <p:bldP spid="15364" grpId="0" build="p" autoUpdateAnimBg="0"/>
      <p:bldP spid="15365" grpId="0" build="p" autoUpdateAnimBg="0"/>
      <p:bldP spid="15366" grpId="0" build="p" autoUpdateAnimBg="0"/>
      <p:bldP spid="15367" grpId="0" build="p" autoUpdateAnimBg="0"/>
      <p:bldP spid="15368" grpId="0" build="p" autoUpdateAnimBg="0"/>
      <p:bldP spid="15369" grpId="0" build="p" autoUpdateAnimBg="0"/>
      <p:bldP spid="15370" grpId="0" build="p" autoUpdateAnimBg="0"/>
      <p:bldP spid="15373" grpId="0" build="p" autoUpdateAnimBg="0"/>
      <p:bldP spid="15374" grpId="0" build="p" autoUpdateAnimBg="0"/>
      <p:bldP spid="1537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7620-8AA2-46DD-A2A9-9562DD23D4EE}" type="slidenum">
              <a:rPr lang="en-US" altLang="en-US"/>
              <a:pPr/>
              <a:t>2</a:t>
            </a:fld>
            <a:endParaRPr lang="en-US" altLang="en-US"/>
          </a:p>
        </p:txBody>
      </p:sp>
      <p:pic>
        <p:nvPicPr>
          <p:cNvPr id="3075" name="Picture 3" descr="A:\S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238" y="0"/>
            <a:ext cx="5262562" cy="746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765925" y="650875"/>
            <a:ext cx="16748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Comparing</a:t>
            </a:r>
          </a:p>
          <a:p>
            <a:r>
              <a:rPr lang="en-US" altLang="en-US"/>
              <a:t>values.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1A9A-AD34-4DA7-B4BA-E0151D005D6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93725" y="498475"/>
            <a:ext cx="7542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Solubility Product (K</a:t>
            </a:r>
            <a:r>
              <a:rPr lang="en-US" altLang="en-US" baseline="-25000"/>
              <a:t>sp</a:t>
            </a:r>
            <a:r>
              <a:rPr lang="en-US" altLang="en-US"/>
              <a:t>) = [products]</a:t>
            </a:r>
            <a:r>
              <a:rPr lang="en-US" altLang="en-US" baseline="30000"/>
              <a:t>x</a:t>
            </a:r>
            <a:r>
              <a:rPr lang="en-US" altLang="en-US"/>
              <a:t>/[reactants]</a:t>
            </a:r>
            <a:r>
              <a:rPr lang="en-US" altLang="en-US" baseline="30000"/>
              <a:t>y</a:t>
            </a:r>
            <a:r>
              <a:rPr lang="en-US" altLang="en-US"/>
              <a:t> but.....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219200" y="1143000"/>
            <a:ext cx="617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reactants are in solid form, so K</a:t>
            </a:r>
            <a:r>
              <a:rPr lang="en-US" altLang="en-US" baseline="-25000"/>
              <a:t>sp</a:t>
            </a:r>
            <a:r>
              <a:rPr lang="en-US" altLang="en-US"/>
              <a:t>=[products]</a:t>
            </a:r>
            <a:r>
              <a:rPr lang="en-US" altLang="en-US" baseline="30000"/>
              <a:t>x</a:t>
            </a:r>
            <a:endParaRPr lang="en-US" alt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22325" y="2168525"/>
            <a:ext cx="4110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i.e.    A</a:t>
            </a:r>
            <a:r>
              <a:rPr lang="en-US" altLang="en-US" baseline="-25000"/>
              <a:t>2</a:t>
            </a:r>
            <a:r>
              <a:rPr lang="en-US" altLang="en-US"/>
              <a:t>B</a:t>
            </a:r>
            <a:r>
              <a:rPr lang="en-US" altLang="en-US" baseline="-25000"/>
              <a:t>3</a:t>
            </a:r>
            <a:r>
              <a:rPr lang="en-US" altLang="en-US"/>
              <a:t>(s)  </a:t>
            </a:r>
            <a:r>
              <a:rPr lang="en-US" altLang="en-US">
                <a:sym typeface="Symbol" panose="05050102010706020507" pitchFamily="18" charset="2"/>
              </a:rPr>
              <a:t>  2A</a:t>
            </a:r>
            <a:r>
              <a:rPr lang="en-US" altLang="en-US" baseline="30000">
                <a:sym typeface="Symbol" panose="05050102010706020507" pitchFamily="18" charset="2"/>
              </a:rPr>
              <a:t>3+</a:t>
            </a:r>
            <a:r>
              <a:rPr lang="en-US" altLang="en-US">
                <a:sym typeface="Symbol" panose="05050102010706020507" pitchFamily="18" charset="2"/>
              </a:rPr>
              <a:t>  +  3B</a:t>
            </a:r>
            <a:r>
              <a:rPr lang="en-US" altLang="en-US" baseline="30000">
                <a:sym typeface="Symbol" panose="05050102010706020507" pitchFamily="18" charset="2"/>
              </a:rPr>
              <a:t>2– </a:t>
            </a:r>
            <a:endParaRPr lang="en-US" altLang="en-US">
              <a:sym typeface="Symbol" panose="05050102010706020507" pitchFamily="18" charset="2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181600" y="2133600"/>
            <a:ext cx="2316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K</a:t>
            </a:r>
            <a:r>
              <a:rPr lang="en-US" altLang="en-US" baseline="-25000"/>
              <a:t>sp</a:t>
            </a:r>
            <a:r>
              <a:rPr lang="en-US" altLang="en-US"/>
              <a:t>=[A</a:t>
            </a:r>
            <a:r>
              <a:rPr lang="en-US" altLang="en-US" baseline="30000"/>
              <a:t>3+</a:t>
            </a:r>
            <a:r>
              <a:rPr lang="en-US" altLang="en-US"/>
              <a:t>]</a:t>
            </a:r>
            <a:r>
              <a:rPr lang="en-US" altLang="en-US" baseline="30000"/>
              <a:t>2</a:t>
            </a:r>
            <a:r>
              <a:rPr lang="en-US" altLang="en-US"/>
              <a:t> [B</a:t>
            </a:r>
            <a:r>
              <a:rPr lang="en-US" altLang="en-US" baseline="30000"/>
              <a:t>2–</a:t>
            </a:r>
            <a:r>
              <a:rPr lang="en-US" altLang="en-US"/>
              <a:t>]</a:t>
            </a:r>
            <a:r>
              <a:rPr lang="en-US" altLang="en-US" baseline="30000"/>
              <a:t>3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46125" y="3082925"/>
            <a:ext cx="4735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Given:       AgBr(s) </a:t>
            </a:r>
            <a:r>
              <a:rPr lang="en-US" altLang="en-US">
                <a:sym typeface="Symbol" panose="05050102010706020507" pitchFamily="18" charset="2"/>
              </a:rPr>
              <a:t>  Ag</a:t>
            </a:r>
            <a:r>
              <a:rPr lang="en-US" altLang="en-US" baseline="30000">
                <a:sym typeface="Symbol" panose="05050102010706020507" pitchFamily="18" charset="2"/>
              </a:rPr>
              <a:t>+</a:t>
            </a:r>
            <a:r>
              <a:rPr lang="en-US" altLang="en-US">
                <a:sym typeface="Symbol" panose="05050102010706020507" pitchFamily="18" charset="2"/>
              </a:rPr>
              <a:t>  +  Br</a:t>
            </a:r>
            <a:r>
              <a:rPr lang="en-US" altLang="en-US" baseline="30000">
                <a:sym typeface="Symbol" panose="05050102010706020507" pitchFamily="18" charset="2"/>
              </a:rPr>
              <a:t>–</a:t>
            </a:r>
            <a:r>
              <a:rPr lang="en-US" altLang="en-US">
                <a:sym typeface="Symbol" panose="05050102010706020507" pitchFamily="18" charset="2"/>
              </a:rPr>
              <a:t>  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04800" y="3775075"/>
            <a:ext cx="845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In a saturated solution @25</a:t>
            </a:r>
            <a:r>
              <a:rPr lang="en-US" altLang="en-US" baseline="30000"/>
              <a:t>o</a:t>
            </a:r>
            <a:r>
              <a:rPr lang="en-US" altLang="en-US"/>
              <a:t>C, the [Ag</a:t>
            </a:r>
            <a:r>
              <a:rPr lang="en-US" altLang="en-US" baseline="30000"/>
              <a:t>+</a:t>
            </a:r>
            <a:r>
              <a:rPr lang="en-US" altLang="en-US"/>
              <a:t>] = [Br</a:t>
            </a:r>
            <a:r>
              <a:rPr lang="en-US" altLang="en-US" baseline="30000"/>
              <a:t>– </a:t>
            </a:r>
            <a:r>
              <a:rPr lang="en-US" altLang="en-US"/>
              <a:t>]= 5.7 x 10</a:t>
            </a:r>
            <a:r>
              <a:rPr lang="en-US" altLang="en-US" baseline="30000"/>
              <a:t>–7</a:t>
            </a:r>
            <a:r>
              <a:rPr lang="en-US" altLang="en-US"/>
              <a:t> M. </a:t>
            </a:r>
            <a:r>
              <a:rPr lang="en-US" altLang="en-US">
                <a:solidFill>
                  <a:srgbClr val="006600"/>
                </a:solidFill>
              </a:rPr>
              <a:t>Determine the K</a:t>
            </a:r>
            <a:r>
              <a:rPr lang="en-US" altLang="en-US" baseline="-25000">
                <a:solidFill>
                  <a:srgbClr val="006600"/>
                </a:solidFill>
              </a:rPr>
              <a:t>sp</a:t>
            </a:r>
            <a:r>
              <a:rPr lang="en-US" altLang="en-US">
                <a:solidFill>
                  <a:srgbClr val="006600"/>
                </a:solidFill>
              </a:rPr>
              <a:t> value.</a:t>
            </a:r>
          </a:p>
        </p:txBody>
      </p:sp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1457325" y="4876800"/>
          <a:ext cx="5748338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6" imgW="2705040" imgH="291960" progId="Equation.3">
                  <p:embed/>
                </p:oleObj>
              </mc:Choice>
              <mc:Fallback>
                <p:oleObj name="Equation" r:id="rId6" imgW="2705040" imgH="29196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325" y="4876800"/>
                        <a:ext cx="5748338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 autoUpdateAnimBg="0"/>
      <p:bldP spid="4101" grpId="0" build="p" autoUpdateAnimBg="0"/>
      <p:bldP spid="4103" grpId="0" build="p" autoUpdateAnimBg="0"/>
      <p:bldP spid="4104" grpId="0" build="p" autoUpdateAnimBg="0"/>
      <p:bldP spid="410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D6C1-B002-4E4F-A23F-12B169AB857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41325" y="422275"/>
            <a:ext cx="85137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Problem:  A saturated solution of silver chromate was to found contain 0.022 g/L of Ag</a:t>
            </a:r>
            <a:r>
              <a:rPr lang="en-US" altLang="en-US" baseline="-25000"/>
              <a:t>2</a:t>
            </a:r>
            <a:r>
              <a:rPr lang="en-US" altLang="en-US"/>
              <a:t>CrO</a:t>
            </a:r>
            <a:r>
              <a:rPr lang="en-US" altLang="en-US" baseline="-25000"/>
              <a:t>4</a:t>
            </a:r>
            <a:r>
              <a:rPr lang="en-US" altLang="en-US"/>
              <a:t>.  Find K</a:t>
            </a:r>
            <a:r>
              <a:rPr lang="en-US" altLang="en-US" baseline="-25000"/>
              <a:t>sp</a:t>
            </a:r>
            <a:r>
              <a:rPr lang="en-US" altLang="en-US"/>
              <a:t> </a:t>
            </a:r>
            <a:endParaRPr lang="en-US" altLang="en-US" baseline="-2500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17525" y="1336675"/>
            <a:ext cx="225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Eq. Expression: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717925" y="1406525"/>
            <a:ext cx="431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Ag</a:t>
            </a:r>
            <a:r>
              <a:rPr lang="en-US" altLang="en-US" baseline="-25000"/>
              <a:t>2</a:t>
            </a:r>
            <a:r>
              <a:rPr lang="en-US" altLang="en-US"/>
              <a:t>CrO</a:t>
            </a:r>
            <a:r>
              <a:rPr lang="en-US" altLang="en-US" baseline="-25000"/>
              <a:t>4</a:t>
            </a:r>
            <a:r>
              <a:rPr lang="en-US" altLang="en-US"/>
              <a:t> (s) </a:t>
            </a:r>
            <a:r>
              <a:rPr lang="en-US" altLang="en-US">
                <a:sym typeface="Symbol" panose="05050102010706020507" pitchFamily="18" charset="2"/>
              </a:rPr>
              <a:t>  2Ag</a:t>
            </a:r>
            <a:r>
              <a:rPr lang="en-US" altLang="en-US" baseline="30000">
                <a:sym typeface="Symbol" panose="05050102010706020507" pitchFamily="18" charset="2"/>
              </a:rPr>
              <a:t>+</a:t>
            </a:r>
            <a:r>
              <a:rPr lang="en-US" altLang="en-US">
                <a:sym typeface="Symbol" panose="05050102010706020507" pitchFamily="18" charset="2"/>
              </a:rPr>
              <a:t>  +  CrO</a:t>
            </a:r>
            <a:r>
              <a:rPr lang="en-US" altLang="en-US" baseline="-25000">
                <a:sym typeface="Symbol" panose="05050102010706020507" pitchFamily="18" charset="2"/>
              </a:rPr>
              <a:t>4</a:t>
            </a:r>
            <a:r>
              <a:rPr lang="en-US" altLang="en-US" baseline="30000">
                <a:sym typeface="Symbol" panose="05050102010706020507" pitchFamily="18" charset="2"/>
              </a:rPr>
              <a:t>2–</a:t>
            </a:r>
            <a:endParaRPr lang="en-US" alt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93725" y="2098675"/>
            <a:ext cx="2832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K</a:t>
            </a:r>
            <a:r>
              <a:rPr lang="en-US" altLang="en-US" baseline="-25000"/>
              <a:t>sp</a:t>
            </a:r>
            <a:r>
              <a:rPr lang="en-US" altLang="en-US"/>
              <a:t> = [Ag</a:t>
            </a:r>
            <a:r>
              <a:rPr lang="en-US" altLang="en-US" baseline="30000"/>
              <a:t>+</a:t>
            </a:r>
            <a:r>
              <a:rPr lang="en-US" altLang="en-US"/>
              <a:t>]</a:t>
            </a:r>
            <a:r>
              <a:rPr lang="en-US" altLang="en-US" baseline="30000"/>
              <a:t>2</a:t>
            </a:r>
            <a:r>
              <a:rPr lang="en-US" altLang="en-US"/>
              <a:t>[CrO</a:t>
            </a:r>
            <a:r>
              <a:rPr lang="en-US" altLang="en-US" baseline="-25000"/>
              <a:t>4</a:t>
            </a:r>
            <a:r>
              <a:rPr lang="en-US" altLang="en-US" baseline="30000"/>
              <a:t>2–</a:t>
            </a:r>
            <a:r>
              <a:rPr lang="en-US" altLang="en-US"/>
              <a:t>]</a:t>
            </a: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3581400" y="3276600"/>
            <a:ext cx="4724400" cy="2819400"/>
          </a:xfrm>
          <a:prstGeom prst="cloudCallout">
            <a:avLst>
              <a:gd name="adj1" fmla="val -100875"/>
              <a:gd name="adj2" fmla="val -7201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So we must find the</a:t>
            </a:r>
          </a:p>
          <a:p>
            <a:pPr algn="ctr"/>
            <a:r>
              <a:rPr lang="en-US" altLang="en-US"/>
              <a:t>concentrations of each</a:t>
            </a:r>
          </a:p>
          <a:p>
            <a:pPr algn="ctr"/>
            <a:r>
              <a:rPr lang="en-US" altLang="en-US"/>
              <a:t>ion and then solve</a:t>
            </a:r>
          </a:p>
          <a:p>
            <a:pPr algn="ctr"/>
            <a:r>
              <a:rPr lang="en-US" altLang="en-US"/>
              <a:t>for K</a:t>
            </a:r>
            <a:r>
              <a:rPr lang="en-US" altLang="en-US" baseline="-25000"/>
              <a:t>sp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  <p:bldP spid="5125" grpId="0" build="p" autoUpdateAnimBg="0"/>
      <p:bldP spid="5127" grpId="0" build="p" autoUpdateAnimBg="0"/>
      <p:bldP spid="5129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D166-132D-45F5-A5E6-F768805DB3F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41325" y="422275"/>
            <a:ext cx="85137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Problem:  A saturated solution of silver chromate was to contain 0.022 g/L of Ag</a:t>
            </a:r>
            <a:r>
              <a:rPr lang="en-US" altLang="en-US" baseline="-25000"/>
              <a:t>2</a:t>
            </a:r>
            <a:r>
              <a:rPr lang="en-US" altLang="en-US"/>
              <a:t>CrO</a:t>
            </a:r>
            <a:r>
              <a:rPr lang="en-US" altLang="en-US" baseline="-25000"/>
              <a:t>4</a:t>
            </a:r>
            <a:r>
              <a:rPr lang="en-US" altLang="en-US"/>
              <a:t>.  Find K</a:t>
            </a:r>
            <a:r>
              <a:rPr lang="en-US" altLang="en-US" baseline="-25000"/>
              <a:t>sp</a:t>
            </a:r>
            <a:r>
              <a:rPr lang="en-US" altLang="en-US"/>
              <a:t> </a:t>
            </a:r>
            <a:endParaRPr lang="en-US" altLang="en-US" baseline="-2500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17525" y="1336675"/>
            <a:ext cx="225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Eq. Expression: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717925" y="1406525"/>
            <a:ext cx="431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Ag</a:t>
            </a:r>
            <a:r>
              <a:rPr lang="en-US" altLang="en-US" baseline="-25000"/>
              <a:t>2</a:t>
            </a:r>
            <a:r>
              <a:rPr lang="en-US" altLang="en-US"/>
              <a:t>CrO</a:t>
            </a:r>
            <a:r>
              <a:rPr lang="en-US" altLang="en-US" baseline="-25000"/>
              <a:t>4</a:t>
            </a:r>
            <a:r>
              <a:rPr lang="en-US" altLang="en-US"/>
              <a:t> (s) </a:t>
            </a:r>
            <a:r>
              <a:rPr lang="en-US" altLang="en-US">
                <a:sym typeface="Symbol" panose="05050102010706020507" pitchFamily="18" charset="2"/>
              </a:rPr>
              <a:t>  2Ag</a:t>
            </a:r>
            <a:r>
              <a:rPr lang="en-US" altLang="en-US" baseline="30000">
                <a:sym typeface="Symbol" panose="05050102010706020507" pitchFamily="18" charset="2"/>
              </a:rPr>
              <a:t>+</a:t>
            </a:r>
            <a:r>
              <a:rPr lang="en-US" altLang="en-US">
                <a:sym typeface="Symbol" panose="05050102010706020507" pitchFamily="18" charset="2"/>
              </a:rPr>
              <a:t>  +  CrO</a:t>
            </a:r>
            <a:r>
              <a:rPr lang="en-US" altLang="en-US" baseline="-25000">
                <a:sym typeface="Symbol" panose="05050102010706020507" pitchFamily="18" charset="2"/>
              </a:rPr>
              <a:t>4</a:t>
            </a:r>
            <a:r>
              <a:rPr lang="en-US" altLang="en-US" baseline="30000">
                <a:sym typeface="Symbol" panose="05050102010706020507" pitchFamily="18" charset="2"/>
              </a:rPr>
              <a:t>2–</a:t>
            </a:r>
            <a:endParaRPr lang="en-US" alt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93725" y="2098675"/>
            <a:ext cx="2832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K</a:t>
            </a:r>
            <a:r>
              <a:rPr lang="en-US" altLang="en-US" baseline="-25000"/>
              <a:t>sp</a:t>
            </a:r>
            <a:r>
              <a:rPr lang="en-US" altLang="en-US"/>
              <a:t> = [Ag</a:t>
            </a:r>
            <a:r>
              <a:rPr lang="en-US" altLang="en-US" baseline="30000"/>
              <a:t>+</a:t>
            </a:r>
            <a:r>
              <a:rPr lang="en-US" altLang="en-US"/>
              <a:t>]</a:t>
            </a:r>
            <a:r>
              <a:rPr lang="en-US" altLang="en-US" baseline="30000"/>
              <a:t>2</a:t>
            </a:r>
            <a:r>
              <a:rPr lang="en-US" altLang="en-US"/>
              <a:t>[CrO</a:t>
            </a:r>
            <a:r>
              <a:rPr lang="en-US" altLang="en-US" baseline="-25000"/>
              <a:t>4</a:t>
            </a:r>
            <a:r>
              <a:rPr lang="en-US" altLang="en-US" baseline="30000"/>
              <a:t>2–</a:t>
            </a:r>
            <a:r>
              <a:rPr lang="en-US" altLang="en-US"/>
              <a:t>]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28600" y="2895600"/>
            <a:ext cx="927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6600"/>
                </a:solidFill>
              </a:rPr>
              <a:t>Ag</a:t>
            </a:r>
            <a:r>
              <a:rPr lang="en-US" altLang="en-US" baseline="30000">
                <a:solidFill>
                  <a:srgbClr val="006600"/>
                </a:solidFill>
              </a:rPr>
              <a:t>+</a:t>
            </a:r>
            <a:r>
              <a:rPr lang="en-US" altLang="en-US">
                <a:solidFill>
                  <a:srgbClr val="006600"/>
                </a:solidFill>
              </a:rPr>
              <a:t>:  </a:t>
            </a:r>
          </a:p>
        </p:txBody>
      </p:sp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6226175" y="2743200"/>
          <a:ext cx="27590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tion" r:id="rId8" imgW="1498320" imgH="419040" progId="Equation.3">
                  <p:embed/>
                </p:oleObj>
              </mc:Choice>
              <mc:Fallback>
                <p:oleObj name="Equation" r:id="rId8" imgW="1498320" imgH="419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6175" y="2743200"/>
                        <a:ext cx="2759075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1143000" y="32004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050925" y="2743200"/>
            <a:ext cx="2343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0.022 g Ag</a:t>
            </a:r>
            <a:r>
              <a:rPr lang="en-US" altLang="en-US" baseline="-25000"/>
              <a:t>2</a:t>
            </a:r>
            <a:r>
              <a:rPr lang="en-US" altLang="en-US"/>
              <a:t>CrO</a:t>
            </a:r>
            <a:r>
              <a:rPr lang="en-US" altLang="en-US" baseline="-25000"/>
              <a:t>4</a:t>
            </a:r>
            <a:endParaRPr lang="en-US" altLang="en-US"/>
          </a:p>
          <a:p>
            <a:r>
              <a:rPr lang="en-US" altLang="en-US"/>
              <a:t>              L </a:t>
            </a: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3352800" y="27432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3429000" y="2743200"/>
          <a:ext cx="8318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10" imgW="380880" imgH="419040" progId="Equation.3">
                  <p:embed/>
                </p:oleObj>
              </mc:Choice>
              <mc:Fallback>
                <p:oleObj name="Equation" r:id="rId10" imgW="380880" imgH="419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743200"/>
                        <a:ext cx="8318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1" name="Line 17"/>
          <p:cNvSpPr>
            <a:spLocks noChangeShapeType="1"/>
          </p:cNvSpPr>
          <p:nvPr/>
        </p:nvSpPr>
        <p:spPr bwMode="auto">
          <a:xfrm flipV="1">
            <a:off x="3962400" y="3276600"/>
            <a:ext cx="304800" cy="304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V="1">
            <a:off x="1828800" y="2819400"/>
            <a:ext cx="304800" cy="304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4343400" y="27432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64" name="Object 20"/>
          <p:cNvGraphicFramePr>
            <a:graphicFrameLocks noChangeAspect="1"/>
          </p:cNvGraphicFramePr>
          <p:nvPr/>
        </p:nvGraphicFramePr>
        <p:xfrm>
          <a:off x="4337050" y="2667000"/>
          <a:ext cx="168275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Equation" r:id="rId12" imgW="774360" imgH="457200" progId="Equation.3">
                  <p:embed/>
                </p:oleObj>
              </mc:Choice>
              <mc:Fallback>
                <p:oleObj name="Equation" r:id="rId12" imgW="774360" imgH="457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7050" y="2667000"/>
                        <a:ext cx="1682750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5" name="Line 21"/>
          <p:cNvSpPr>
            <a:spLocks noChangeShapeType="1"/>
          </p:cNvSpPr>
          <p:nvPr/>
        </p:nvSpPr>
        <p:spPr bwMode="auto">
          <a:xfrm flipV="1">
            <a:off x="4724400" y="3276600"/>
            <a:ext cx="990600" cy="2286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 flipV="1">
            <a:off x="2209800" y="2895600"/>
            <a:ext cx="990600" cy="2286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6400800" y="2895600"/>
            <a:ext cx="153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C0000"/>
                </a:solidFill>
              </a:rPr>
              <a:t>1.33 x 10</a:t>
            </a:r>
            <a:r>
              <a:rPr lang="en-US" altLang="en-US" baseline="30000">
                <a:solidFill>
                  <a:srgbClr val="CC0000"/>
                </a:solidFill>
              </a:rPr>
              <a:t>–4</a:t>
            </a:r>
            <a:endParaRPr lang="en-US" altLang="en-US">
              <a:solidFill>
                <a:srgbClr val="CC0000"/>
              </a:solidFill>
            </a:endParaRP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61913" y="3886200"/>
            <a:ext cx="1182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0099"/>
                </a:solidFill>
              </a:rPr>
              <a:t>CrO</a:t>
            </a:r>
            <a:r>
              <a:rPr lang="en-US" altLang="en-US" baseline="-25000">
                <a:solidFill>
                  <a:srgbClr val="000099"/>
                </a:solidFill>
              </a:rPr>
              <a:t>4</a:t>
            </a:r>
            <a:r>
              <a:rPr lang="en-US" altLang="en-US" baseline="30000">
                <a:solidFill>
                  <a:srgbClr val="000099"/>
                </a:solidFill>
              </a:rPr>
              <a:t>–2</a:t>
            </a:r>
            <a:r>
              <a:rPr lang="en-US" altLang="en-US">
                <a:solidFill>
                  <a:srgbClr val="000099"/>
                </a:solidFill>
              </a:rPr>
              <a:t>:</a:t>
            </a:r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1295400" y="426720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1143000" y="3810000"/>
            <a:ext cx="20970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/>
              <a:t>0.022g Ag</a:t>
            </a:r>
            <a:r>
              <a:rPr lang="en-US" altLang="en-US" sz="2200" baseline="-25000"/>
              <a:t>2</a:t>
            </a:r>
            <a:r>
              <a:rPr lang="en-US" altLang="en-US" sz="2200"/>
              <a:t>CrO</a:t>
            </a:r>
            <a:r>
              <a:rPr lang="en-US" altLang="en-US" sz="2200" baseline="-25000"/>
              <a:t>4</a:t>
            </a:r>
            <a:endParaRPr lang="en-US" altLang="en-US" sz="2200"/>
          </a:p>
          <a:p>
            <a:r>
              <a:rPr lang="en-US" altLang="en-US" sz="2200"/>
              <a:t>            L</a:t>
            </a:r>
          </a:p>
        </p:txBody>
      </p:sp>
      <p:graphicFrame>
        <p:nvGraphicFramePr>
          <p:cNvPr id="6173" name="Object 29"/>
          <p:cNvGraphicFramePr>
            <a:graphicFrameLocks noChangeAspect="1"/>
          </p:cNvGraphicFramePr>
          <p:nvPr/>
        </p:nvGraphicFramePr>
        <p:xfrm>
          <a:off x="5873750" y="3846513"/>
          <a:ext cx="3181350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Equation" r:id="rId14" imgW="1663560" imgH="419040" progId="Equation.3">
                  <p:embed/>
                </p:oleObj>
              </mc:Choice>
              <mc:Fallback>
                <p:oleObj name="Equation" r:id="rId14" imgW="1663560" imgH="41904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0" y="3846513"/>
                        <a:ext cx="3181350" cy="801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3200400" y="3810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75" name="Object 31"/>
          <p:cNvGraphicFramePr>
            <a:graphicFrameLocks noChangeAspect="1"/>
          </p:cNvGraphicFramePr>
          <p:nvPr/>
        </p:nvGraphicFramePr>
        <p:xfrm>
          <a:off x="3203575" y="3810000"/>
          <a:ext cx="8826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tion" r:id="rId16" imgW="406080" imgH="419040" progId="Equation.3">
                  <p:embed/>
                </p:oleObj>
              </mc:Choice>
              <mc:Fallback>
                <p:oleObj name="Equation" r:id="rId16" imgW="406080" imgH="41904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3810000"/>
                        <a:ext cx="8826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6" name="Line 32"/>
          <p:cNvSpPr>
            <a:spLocks noChangeShapeType="1"/>
          </p:cNvSpPr>
          <p:nvPr/>
        </p:nvSpPr>
        <p:spPr bwMode="auto">
          <a:xfrm flipV="1">
            <a:off x="3733800" y="4419600"/>
            <a:ext cx="304800" cy="304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 flipV="1">
            <a:off x="1752600" y="3962400"/>
            <a:ext cx="304800" cy="304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4114800" y="38862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79" name="Object 35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18" imgW="114120" imgH="215640" progId="Equation.3">
                  <p:embed/>
                </p:oleObj>
              </mc:Choice>
              <mc:Fallback>
                <p:oleObj name="Equation" r:id="rId18" imgW="114120" imgH="21564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0" name="Object 36"/>
          <p:cNvGraphicFramePr>
            <a:graphicFrameLocks noChangeAspect="1"/>
          </p:cNvGraphicFramePr>
          <p:nvPr/>
        </p:nvGraphicFramePr>
        <p:xfrm>
          <a:off x="4191000" y="3810000"/>
          <a:ext cx="129540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20" imgW="711000" imgH="457200" progId="Equation.3">
                  <p:embed/>
                </p:oleObj>
              </mc:Choice>
              <mc:Fallback>
                <p:oleObj name="Equation" r:id="rId20" imgW="711000" imgH="4572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810000"/>
                        <a:ext cx="1295400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1" name="Line 37"/>
          <p:cNvSpPr>
            <a:spLocks noChangeShapeType="1"/>
          </p:cNvSpPr>
          <p:nvPr/>
        </p:nvSpPr>
        <p:spPr bwMode="auto">
          <a:xfrm flipV="1">
            <a:off x="4419600" y="4343400"/>
            <a:ext cx="914400" cy="1524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2" name="Line 38"/>
          <p:cNvSpPr>
            <a:spLocks noChangeShapeType="1"/>
          </p:cNvSpPr>
          <p:nvPr/>
        </p:nvSpPr>
        <p:spPr bwMode="auto">
          <a:xfrm flipV="1">
            <a:off x="2133600" y="3962400"/>
            <a:ext cx="914400" cy="1524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6019800" y="3962400"/>
            <a:ext cx="153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C0000"/>
                </a:solidFill>
              </a:rPr>
              <a:t>6.63 x 10</a:t>
            </a:r>
            <a:r>
              <a:rPr lang="en-US" altLang="en-US" baseline="30000">
                <a:solidFill>
                  <a:srgbClr val="CC0000"/>
                </a:solidFill>
              </a:rPr>
              <a:t>–5</a:t>
            </a:r>
            <a:endParaRPr lang="en-US" altLang="en-US">
              <a:solidFill>
                <a:srgbClr val="CC0000"/>
              </a:solidFill>
            </a:endParaRPr>
          </a:p>
        </p:txBody>
      </p:sp>
      <p:graphicFrame>
        <p:nvGraphicFramePr>
          <p:cNvPr id="6184" name="Object 40"/>
          <p:cNvGraphicFramePr>
            <a:graphicFrameLocks noChangeAspect="1"/>
          </p:cNvGraphicFramePr>
          <p:nvPr/>
        </p:nvGraphicFramePr>
        <p:xfrm>
          <a:off x="1143000" y="5181600"/>
          <a:ext cx="69850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tion" r:id="rId22" imgW="2717640" imgH="291960" progId="Equation.3">
                  <p:embed/>
                </p:oleObj>
              </mc:Choice>
              <mc:Fallback>
                <p:oleObj name="Equation" r:id="rId22" imgW="2717640" imgH="29196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181600"/>
                        <a:ext cx="69850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75" fill="hold"/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75" fill="hold"/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0" dur="500"/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75" fill="hold"/>
                                        <p:tgtEl>
                                          <p:spTgt spid="6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75" fill="hold"/>
                                        <p:tgtEl>
                                          <p:spTgt spid="6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build="p" autoUpdateAnimBg="0"/>
      <p:bldP spid="6155" grpId="0" build="p" autoUpdateAnimBg="0"/>
      <p:bldP spid="6167" grpId="0" build="p" autoUpdateAnimBg="0"/>
      <p:bldP spid="6170" grpId="0" build="p" autoUpdateAnimBg="0"/>
      <p:bldP spid="6172" grpId="0" build="p" autoUpdateAnimBg="0"/>
      <p:bldP spid="618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88A9-2748-4A0E-942D-B07285A9DCA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41325" y="193675"/>
            <a:ext cx="4768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Problems working from K</a:t>
            </a:r>
            <a:r>
              <a:rPr lang="en-US" altLang="en-US" baseline="-25000"/>
              <a:t>sp</a:t>
            </a:r>
            <a:r>
              <a:rPr lang="en-US" altLang="en-US"/>
              <a:t> values.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88925" y="727075"/>
            <a:ext cx="560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Given:  K</a:t>
            </a:r>
            <a:r>
              <a:rPr lang="en-US" altLang="en-US" baseline="-25000"/>
              <a:t>sp</a:t>
            </a:r>
            <a:r>
              <a:rPr lang="en-US" altLang="en-US"/>
              <a:t> for MgF</a:t>
            </a:r>
            <a:r>
              <a:rPr lang="en-US" altLang="en-US" baseline="-25000"/>
              <a:t>2</a:t>
            </a:r>
            <a:r>
              <a:rPr lang="en-US" altLang="en-US"/>
              <a:t> is 6.4 x 10</a:t>
            </a:r>
            <a:r>
              <a:rPr lang="en-US" altLang="en-US" baseline="30000"/>
              <a:t>–9</a:t>
            </a:r>
            <a:r>
              <a:rPr lang="en-US" altLang="en-US"/>
              <a:t> @ 25 </a:t>
            </a:r>
            <a:r>
              <a:rPr lang="en-US" altLang="en-US" baseline="30000"/>
              <a:t>o</a:t>
            </a:r>
            <a:r>
              <a:rPr lang="en-US" altLang="en-US"/>
              <a:t>C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65125" y="1260475"/>
            <a:ext cx="4848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Find:  solubility in mol/L and in g/L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98525" y="1711325"/>
            <a:ext cx="3811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MgF</a:t>
            </a:r>
            <a:r>
              <a:rPr lang="en-US" altLang="en-US" baseline="-25000"/>
              <a:t>2</a:t>
            </a:r>
            <a:r>
              <a:rPr lang="en-US" altLang="en-US"/>
              <a:t>(s)  </a:t>
            </a:r>
            <a:r>
              <a:rPr lang="en-US" altLang="en-US">
                <a:sym typeface="Symbol" panose="05050102010706020507" pitchFamily="18" charset="2"/>
              </a:rPr>
              <a:t>  Mg</a:t>
            </a:r>
            <a:r>
              <a:rPr lang="en-US" altLang="en-US" baseline="30000">
                <a:sym typeface="Symbol" panose="05050102010706020507" pitchFamily="18" charset="2"/>
              </a:rPr>
              <a:t>2+</a:t>
            </a:r>
            <a:r>
              <a:rPr lang="en-US" altLang="en-US">
                <a:sym typeface="Symbol" panose="05050102010706020507" pitchFamily="18" charset="2"/>
              </a:rPr>
              <a:t>  +  2F</a:t>
            </a:r>
            <a:r>
              <a:rPr lang="en-US" altLang="en-US" baseline="30000">
                <a:sym typeface="Symbol" panose="05050102010706020507" pitchFamily="18" charset="2"/>
              </a:rPr>
              <a:t>–</a:t>
            </a:r>
            <a:r>
              <a:rPr lang="en-US" altLang="en-US">
                <a:sym typeface="Symbol" panose="05050102010706020507" pitchFamily="18" charset="2"/>
              </a:rPr>
              <a:t>     </a:t>
            </a:r>
            <a:endParaRPr lang="en-US" alt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953000" y="1676400"/>
            <a:ext cx="2390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K</a:t>
            </a:r>
            <a:r>
              <a:rPr lang="en-US" altLang="en-US" baseline="-25000"/>
              <a:t>sp</a:t>
            </a:r>
            <a:r>
              <a:rPr lang="en-US" altLang="en-US"/>
              <a:t> = [Mg</a:t>
            </a:r>
            <a:r>
              <a:rPr lang="en-US" altLang="en-US" baseline="30000"/>
              <a:t>2+</a:t>
            </a:r>
            <a:r>
              <a:rPr lang="en-US" altLang="en-US"/>
              <a:t>][F</a:t>
            </a:r>
            <a:r>
              <a:rPr lang="en-US" altLang="en-US" baseline="30000"/>
              <a:t>–</a:t>
            </a:r>
            <a:r>
              <a:rPr lang="en-US" altLang="en-US"/>
              <a:t>]</a:t>
            </a:r>
            <a:r>
              <a:rPr lang="en-US" altLang="en-US" baseline="30000"/>
              <a:t>2</a:t>
            </a:r>
            <a:endParaRPr lang="en-US" alt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41325" y="2251075"/>
            <a:ext cx="4810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C0000"/>
                </a:solidFill>
              </a:rPr>
              <a:t>I.</a:t>
            </a:r>
          </a:p>
          <a:p>
            <a:r>
              <a:rPr lang="en-US" altLang="en-US">
                <a:solidFill>
                  <a:srgbClr val="CC0000"/>
                </a:solidFill>
              </a:rPr>
              <a:t>C.</a:t>
            </a:r>
          </a:p>
          <a:p>
            <a:r>
              <a:rPr lang="en-US" altLang="en-US">
                <a:solidFill>
                  <a:srgbClr val="CC0000"/>
                </a:solidFill>
              </a:rPr>
              <a:t>E.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050925" y="2174875"/>
            <a:ext cx="314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N/A                0            0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050925" y="2555875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N/A               +x         +2x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127125" y="2936875"/>
            <a:ext cx="326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N/A              +x         +2x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089150" y="3505200"/>
            <a:ext cx="2635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K</a:t>
            </a:r>
            <a:r>
              <a:rPr lang="en-US" altLang="en-US" baseline="-25000"/>
              <a:t>sp</a:t>
            </a:r>
            <a:r>
              <a:rPr lang="en-US" altLang="en-US"/>
              <a:t>= [x][2x]</a:t>
            </a:r>
            <a:r>
              <a:rPr lang="en-US" altLang="en-US" baseline="30000"/>
              <a:t>2</a:t>
            </a:r>
            <a:r>
              <a:rPr lang="en-US" altLang="en-US"/>
              <a:t> = 4x</a:t>
            </a:r>
            <a:r>
              <a:rPr lang="en-US" altLang="en-US" baseline="30000"/>
              <a:t>3</a:t>
            </a:r>
            <a:r>
              <a:rPr lang="en-US" altLang="en-US"/>
              <a:t> 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219200" y="3962400"/>
            <a:ext cx="2109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6.4 x 10</a:t>
            </a:r>
            <a:r>
              <a:rPr lang="en-US" altLang="en-US" baseline="30000"/>
              <a:t>–9</a:t>
            </a:r>
            <a:r>
              <a:rPr lang="en-US" altLang="en-US"/>
              <a:t> = 4x</a:t>
            </a:r>
            <a:r>
              <a:rPr lang="en-US" altLang="en-US" baseline="30000"/>
              <a:t>3</a:t>
            </a:r>
            <a:endParaRPr lang="en-US" altLang="en-US"/>
          </a:p>
        </p:txBody>
      </p:sp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1143000" y="4419600"/>
          <a:ext cx="5578475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8" imgW="2831760" imgH="457200" progId="Equation.3">
                  <p:embed/>
                </p:oleObj>
              </mc:Choice>
              <mc:Fallback>
                <p:oleObj name="Equation" r:id="rId8" imgW="2831760" imgH="457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419600"/>
                        <a:ext cx="5578475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88925" y="5638800"/>
            <a:ext cx="180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C0000"/>
                </a:solidFill>
              </a:rPr>
              <a:t>now for g/L:</a:t>
            </a:r>
          </a:p>
        </p:txBody>
      </p:sp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2235200" y="5653088"/>
          <a:ext cx="2032000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10" imgW="1269720" imgH="419040" progId="Equation.3">
                  <p:embed/>
                </p:oleObj>
              </mc:Choice>
              <mc:Fallback>
                <p:oleObj name="Equation" r:id="rId10" imgW="1269720" imgH="4190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5200" y="5653088"/>
                        <a:ext cx="2032000" cy="6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2209800" y="6019800"/>
            <a:ext cx="419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6399213" y="5715000"/>
          <a:ext cx="22463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12" imgW="1650960" imgH="393480" progId="Equation.3">
                  <p:embed/>
                </p:oleObj>
              </mc:Choice>
              <mc:Fallback>
                <p:oleObj name="Equation" r:id="rId12" imgW="1650960" imgH="393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9213" y="5715000"/>
                        <a:ext cx="224631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4267200" y="56388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91" name="Object 23"/>
          <p:cNvGraphicFramePr>
            <a:graphicFrameLocks noChangeAspect="1"/>
          </p:cNvGraphicFramePr>
          <p:nvPr/>
        </p:nvGraphicFramePr>
        <p:xfrm>
          <a:off x="4419600" y="5638800"/>
          <a:ext cx="823913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Equation" r:id="rId14" imgW="444240" imgH="393480" progId="Equation.3">
                  <p:embed/>
                </p:oleObj>
              </mc:Choice>
              <mc:Fallback>
                <p:oleObj name="Equation" r:id="rId14" imgW="444240" imgH="3934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638800"/>
                        <a:ext cx="823913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2" name="Line 24"/>
          <p:cNvSpPr>
            <a:spLocks noChangeShapeType="1"/>
          </p:cNvSpPr>
          <p:nvPr/>
        </p:nvSpPr>
        <p:spPr bwMode="auto">
          <a:xfrm flipH="1">
            <a:off x="4572000" y="6096000"/>
            <a:ext cx="304800" cy="228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 flipH="1">
            <a:off x="3200400" y="5715000"/>
            <a:ext cx="304800" cy="228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6477000" y="5715000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C0000"/>
                </a:solidFill>
              </a:rPr>
              <a:t>7.3 x 10</a:t>
            </a:r>
            <a:r>
              <a:rPr lang="en-US" altLang="en-US" baseline="30000">
                <a:solidFill>
                  <a:srgbClr val="CC0000"/>
                </a:solidFill>
              </a:rPr>
              <a:t>–2</a:t>
            </a:r>
            <a:endParaRPr lang="en-US" altLang="en-US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6" dur="500"/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75" fill="hold"/>
                                        <p:tgtEl>
                                          <p:spTgt spid="7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75" fill="hold"/>
                                        <p:tgtEl>
                                          <p:spTgt spid="7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72" grpId="0" build="p" autoUpdateAnimBg="0"/>
      <p:bldP spid="7173" grpId="0" build="p" autoUpdateAnimBg="0"/>
      <p:bldP spid="7174" grpId="0" build="p" autoUpdateAnimBg="0"/>
      <p:bldP spid="7175" grpId="0" build="p" autoUpdateAnimBg="0"/>
      <p:bldP spid="7176" grpId="0" build="p" autoUpdateAnimBg="0"/>
      <p:bldP spid="7177" grpId="0" build="p" autoUpdateAnimBg="0"/>
      <p:bldP spid="7178" grpId="0" build="p" autoUpdateAnimBg="0"/>
      <p:bldP spid="7179" grpId="0" build="p" autoUpdateAnimBg="0"/>
      <p:bldP spid="7180" grpId="0" build="p" autoUpdateAnimBg="0"/>
      <p:bldP spid="7183" grpId="0" build="p" autoUpdateAnimBg="0"/>
      <p:bldP spid="719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B63E-6787-4695-BB84-6EA4A26A46D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066800" y="228600"/>
            <a:ext cx="5167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common ion effect “Le Chatelier”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324600" y="228600"/>
            <a:ext cx="2819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"/>
              <a:t>overhead fig 17.16</a:t>
            </a:r>
          </a:p>
        </p:txBody>
      </p:sp>
      <p:pic>
        <p:nvPicPr>
          <p:cNvPr id="9220" name="Picture 4" descr="D:\MATTER\CHAP17\FIGURES\FG17_0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0" r="24001"/>
          <a:stretch>
            <a:fillRect/>
          </a:stretch>
        </p:blipFill>
        <p:spPr bwMode="auto">
          <a:xfrm>
            <a:off x="214313" y="1243013"/>
            <a:ext cx="4968875" cy="508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486400" y="1143000"/>
            <a:ext cx="27908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000099"/>
                </a:solidFill>
              </a:rPr>
              <a:t>What is the effect of adding NaF?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089525" y="2152650"/>
            <a:ext cx="30559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CaF</a:t>
            </a:r>
            <a:r>
              <a:rPr lang="en-US" altLang="en-US" baseline="-25000"/>
              <a:t>2</a:t>
            </a:r>
            <a:r>
              <a:rPr lang="en-US" altLang="en-US"/>
              <a:t>(s) </a:t>
            </a:r>
            <a:r>
              <a:rPr lang="en-US" altLang="en-US">
                <a:sym typeface="Symbol" panose="05050102010706020507" pitchFamily="18" charset="2"/>
              </a:rPr>
              <a:t> Ca</a:t>
            </a:r>
            <a:r>
              <a:rPr lang="en-US" altLang="en-US" baseline="30000">
                <a:sym typeface="Symbol" panose="05050102010706020507" pitchFamily="18" charset="2"/>
              </a:rPr>
              <a:t>2+</a:t>
            </a:r>
            <a:r>
              <a:rPr lang="en-US" altLang="en-US">
                <a:sym typeface="Symbol" panose="05050102010706020507" pitchFamily="18" charset="2"/>
              </a:rPr>
              <a:t> +  2F</a:t>
            </a:r>
            <a:r>
              <a:rPr lang="en-US" altLang="en-US" sz="3200" baseline="30000">
                <a:sym typeface="Symbol" panose="05050102010706020507" pitchFamily="18" charset="2"/>
              </a:rPr>
              <a:t>-</a:t>
            </a:r>
            <a:endParaRPr lang="en-US" altLang="en-US" sz="3200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12B0-9CA2-4BBC-9E65-82BBA02C4081}" type="slidenum">
              <a:rPr lang="en-US" altLang="en-US"/>
              <a:pPr/>
              <a:t>8</a:t>
            </a:fld>
            <a:endParaRPr lang="en-US" altLang="en-US"/>
          </a:p>
        </p:txBody>
      </p:sp>
      <p:pic>
        <p:nvPicPr>
          <p:cNvPr id="18434" name="Picture 2" descr="D:\MATTER\CHAP17\FIGURES\FG17_01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0" r="14400"/>
          <a:stretch>
            <a:fillRect/>
          </a:stretch>
        </p:blipFill>
        <p:spPr bwMode="auto">
          <a:xfrm>
            <a:off x="0" y="1143000"/>
            <a:ext cx="5427663" cy="508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200400" y="228600"/>
            <a:ext cx="2487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C0000"/>
                </a:solidFill>
              </a:rPr>
              <a:t>Solubility and pH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708525" y="1254125"/>
            <a:ext cx="3297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0099"/>
                </a:solidFill>
              </a:rPr>
              <a:t>CaF</a:t>
            </a:r>
            <a:r>
              <a:rPr lang="en-US" altLang="en-US" baseline="-25000">
                <a:solidFill>
                  <a:srgbClr val="000099"/>
                </a:solidFill>
              </a:rPr>
              <a:t>2</a:t>
            </a:r>
            <a:r>
              <a:rPr lang="en-US" altLang="en-US">
                <a:solidFill>
                  <a:srgbClr val="000099"/>
                </a:solidFill>
              </a:rPr>
              <a:t>(s)  </a:t>
            </a:r>
            <a:r>
              <a:rPr lang="en-US" altLang="en-US">
                <a:solidFill>
                  <a:srgbClr val="000099"/>
                </a:solidFill>
                <a:sym typeface="Symbol" panose="05050102010706020507" pitchFamily="18" charset="2"/>
              </a:rPr>
              <a:t>  Ca</a:t>
            </a:r>
            <a:r>
              <a:rPr lang="en-US" altLang="en-US" baseline="30000">
                <a:solidFill>
                  <a:srgbClr val="000099"/>
                </a:solidFill>
                <a:sym typeface="Symbol" panose="05050102010706020507" pitchFamily="18" charset="2"/>
              </a:rPr>
              <a:t>2+</a:t>
            </a:r>
            <a:r>
              <a:rPr lang="en-US" altLang="en-US">
                <a:solidFill>
                  <a:srgbClr val="000099"/>
                </a:solidFill>
                <a:sym typeface="Symbol" panose="05050102010706020507" pitchFamily="18" charset="2"/>
              </a:rPr>
              <a:t>  +  2F</a:t>
            </a:r>
            <a:r>
              <a:rPr lang="en-US" altLang="en-US" baseline="30000">
                <a:solidFill>
                  <a:srgbClr val="000099"/>
                </a:solidFill>
                <a:sym typeface="Symbol" panose="05050102010706020507" pitchFamily="18" charset="2"/>
              </a:rPr>
              <a:t>–</a:t>
            </a:r>
            <a:endParaRPr lang="en-US" altLang="en-US">
              <a:solidFill>
                <a:srgbClr val="000099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953000" y="2057400"/>
            <a:ext cx="2441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Add H</a:t>
            </a:r>
            <a:r>
              <a:rPr lang="en-US" altLang="en-US" baseline="30000"/>
              <a:t>+</a:t>
            </a:r>
            <a:r>
              <a:rPr lang="en-US" altLang="en-US"/>
              <a:t> (i.e. HCl)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860925" y="2701925"/>
            <a:ext cx="2651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C0000"/>
                </a:solidFill>
              </a:rPr>
              <a:t>2F</a:t>
            </a:r>
            <a:r>
              <a:rPr lang="en-US" altLang="en-US" baseline="30000">
                <a:solidFill>
                  <a:srgbClr val="CC0000"/>
                </a:solidFill>
              </a:rPr>
              <a:t>–</a:t>
            </a:r>
            <a:r>
              <a:rPr lang="en-US" altLang="en-US">
                <a:solidFill>
                  <a:srgbClr val="CC0000"/>
                </a:solidFill>
              </a:rPr>
              <a:t>  +  H</a:t>
            </a:r>
            <a:r>
              <a:rPr lang="en-US" altLang="en-US" baseline="30000">
                <a:solidFill>
                  <a:srgbClr val="CC0000"/>
                </a:solidFill>
              </a:rPr>
              <a:t>+</a:t>
            </a:r>
            <a:r>
              <a:rPr lang="en-US" altLang="en-US">
                <a:solidFill>
                  <a:srgbClr val="CC0000"/>
                </a:solidFill>
              </a:rPr>
              <a:t>   </a:t>
            </a:r>
            <a:r>
              <a:rPr lang="en-US" altLang="en-US">
                <a:solidFill>
                  <a:srgbClr val="CC0000"/>
                </a:solidFill>
                <a:sym typeface="Symbol" panose="05050102010706020507" pitchFamily="18" charset="2"/>
              </a:rPr>
              <a:t>  HF</a:t>
            </a:r>
            <a:endParaRPr lang="en-US" altLang="en-US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utoUpdateAnimBg="0"/>
      <p:bldP spid="1843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8387-C0E4-4E0A-807E-F4CDEF2FA24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746125" y="422275"/>
            <a:ext cx="2487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Solubility and pH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127125" y="1177925"/>
            <a:ext cx="4208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0099"/>
                </a:solidFill>
              </a:rPr>
              <a:t>Mg(OH)</a:t>
            </a:r>
            <a:r>
              <a:rPr lang="en-US" altLang="en-US" baseline="-25000">
                <a:solidFill>
                  <a:srgbClr val="000099"/>
                </a:solidFill>
              </a:rPr>
              <a:t>2</a:t>
            </a:r>
            <a:r>
              <a:rPr lang="en-US" altLang="en-US">
                <a:solidFill>
                  <a:srgbClr val="000099"/>
                </a:solidFill>
              </a:rPr>
              <a:t>(s)  </a:t>
            </a:r>
            <a:r>
              <a:rPr lang="en-US" altLang="en-US">
                <a:solidFill>
                  <a:srgbClr val="000099"/>
                </a:solidFill>
                <a:sym typeface="Symbol" panose="05050102010706020507" pitchFamily="18" charset="2"/>
              </a:rPr>
              <a:t>  Mg</a:t>
            </a:r>
            <a:r>
              <a:rPr lang="en-US" altLang="en-US" baseline="30000">
                <a:solidFill>
                  <a:srgbClr val="000099"/>
                </a:solidFill>
                <a:sym typeface="Symbol" panose="05050102010706020507" pitchFamily="18" charset="2"/>
              </a:rPr>
              <a:t>2+</a:t>
            </a:r>
            <a:r>
              <a:rPr lang="en-US" altLang="en-US">
                <a:solidFill>
                  <a:srgbClr val="000099"/>
                </a:solidFill>
                <a:sym typeface="Symbol" panose="05050102010706020507" pitchFamily="18" charset="2"/>
              </a:rPr>
              <a:t>  +  2OH</a:t>
            </a:r>
            <a:r>
              <a:rPr lang="en-US" altLang="en-US" baseline="30000">
                <a:solidFill>
                  <a:srgbClr val="000099"/>
                </a:solidFill>
                <a:sym typeface="Symbol" panose="05050102010706020507" pitchFamily="18" charset="2"/>
              </a:rPr>
              <a:t>–</a:t>
            </a:r>
            <a:endParaRPr lang="en-US" altLang="en-US">
              <a:solidFill>
                <a:srgbClr val="000099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746125" y="2022475"/>
            <a:ext cx="2225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C0000"/>
                </a:solidFill>
              </a:rPr>
              <a:t>Adding NaOH?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990600" y="2743200"/>
            <a:ext cx="1920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CC0000"/>
                </a:solidFill>
              </a:rPr>
              <a:t>Adding HCl?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 autoUpdateAnimBg="0"/>
      <p:bldP spid="21509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1046</Words>
  <Application>Microsoft Office PowerPoint</Application>
  <PresentationFormat>On-screen Show (4:3)</PresentationFormat>
  <Paragraphs>176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Symbol</vt:lpstr>
      <vt:lpstr>Times New Roman</vt:lpstr>
      <vt:lpstr>Default Design</vt:lpstr>
      <vt:lpstr>Equation</vt:lpstr>
      <vt:lpstr>Solubility Equilibria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acept asu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Solubility Equilibria</dc:title>
  <dc:creator>carpenterc@leonschools.net</dc:creator>
  <cp:lastModifiedBy>Carpenter, Charles</cp:lastModifiedBy>
  <cp:revision>154</cp:revision>
  <dcterms:created xsi:type="dcterms:W3CDTF">2000-03-26T01:15:42Z</dcterms:created>
  <dcterms:modified xsi:type="dcterms:W3CDTF">2019-03-29T12:59:35Z</dcterms:modified>
</cp:coreProperties>
</file>