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3" r:id="rId3"/>
    <p:sldId id="287" r:id="rId4"/>
    <p:sldId id="290" r:id="rId5"/>
    <p:sldId id="291" r:id="rId6"/>
    <p:sldId id="292" r:id="rId7"/>
    <p:sldId id="304" r:id="rId8"/>
    <p:sldId id="259" r:id="rId9"/>
    <p:sldId id="260" r:id="rId10"/>
    <p:sldId id="261" r:id="rId11"/>
    <p:sldId id="262" r:id="rId12"/>
    <p:sldId id="300" r:id="rId13"/>
    <p:sldId id="301" r:id="rId14"/>
    <p:sldId id="302" r:id="rId15"/>
    <p:sldId id="303" r:id="rId16"/>
    <p:sldId id="265" r:id="rId17"/>
    <p:sldId id="266" r:id="rId18"/>
    <p:sldId id="267" r:id="rId19"/>
    <p:sldId id="329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2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anose="05000000000000000000" pitchFamily="2" charset="2"/>
      <a:buChar char="n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anose="05000000000000000000" pitchFamily="2" charset="2"/>
      <a:buChar char="n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anose="05000000000000000000" pitchFamily="2" charset="2"/>
      <a:buChar char="n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anose="05000000000000000000" pitchFamily="2" charset="2"/>
      <a:buChar char="n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anose="05000000000000000000" pitchFamily="2" charset="2"/>
      <a:buChar char="n"/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CC33"/>
    <a:srgbClr val="9999FF"/>
    <a:srgbClr val="99CCFF"/>
    <a:srgbClr val="FF9966"/>
    <a:srgbClr val="FF0000"/>
    <a:srgbClr val="CCE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1" autoAdjust="0"/>
    <p:restoredTop sz="94581" autoAdjust="0"/>
  </p:normalViewPr>
  <p:slideViewPr>
    <p:cSldViewPr>
      <p:cViewPr varScale="1">
        <p:scale>
          <a:sx n="55" d="100"/>
          <a:sy n="55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4698FD-4A01-43BB-9C43-6B98B86DB42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5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FD790-3BB3-4C3B-9126-D7AFDCFDB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439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8DAE9-9E49-4812-B2C1-7662B148C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283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96FC25-A04A-487D-86AA-3CB8060BF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8752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6420DB-89AA-4889-B546-E662BC4C0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869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954C42-22ED-4709-9ECA-F827016D7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24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2FAD52-3D1C-4B00-B5A6-91D3F63F3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058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7C71B4-B8E1-411B-B802-8683B467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3510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064F8F-D779-4ECC-AE25-373C7EB0C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414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82336F-A283-4489-B888-A52455118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8526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8A80FA-A5EE-4D0A-BD7D-72EF4D184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671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04FF-8E5B-40AC-919E-A064F9CFA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7803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30D803-75FF-4445-8D6E-5478F93A4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2238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10DB0-9D49-4701-A7B0-024332F57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577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E6ECD-2EAC-4F29-9884-D9123AFC4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0943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492B4-D660-4B9F-9023-0E7595598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216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A852-73F0-4155-8C07-32FF64AF0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761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EBFE5-138E-4B4E-9E15-A8DC39C0A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39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E9C26-8B4B-42AA-8D90-8E20CA955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7009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7E5E-1B77-4735-A205-C7852C994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8309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 alt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AA356080-A05F-4205-AC88-1D503651FE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6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C:\Program%20Files\Microsoft%20Office\Media\CntCD1\Photo1\j0178460.jpg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icrosoft%20Office\Media\CntCD1\Photo1\j0289771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Periodic Table of Elements </a:t>
            </a:r>
          </a:p>
        </p:txBody>
      </p:sp>
      <p:pic>
        <p:nvPicPr>
          <p:cNvPr id="2052" name="Picture 4" descr="period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0767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eriodic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eriodic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308" name="Picture 4" descr="periodI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9332" name="Picture 4" descr="periodI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0356" name="Picture 4" descr="periodI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1380" name="Picture 4" descr="periodI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eriodic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eriodic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periodic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Hydrogen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051675" cy="4114800"/>
          </a:xfrm>
        </p:spPr>
        <p:txBody>
          <a:bodyPr/>
          <a:lstStyle/>
          <a:p>
            <a:r>
              <a:rPr lang="en-US" altLang="en-US" sz="2800" dirty="0"/>
              <a:t>The hydrogen square sits atop Family </a:t>
            </a:r>
            <a:r>
              <a:rPr lang="en-US" altLang="en-US" sz="2800" dirty="0" smtClean="0"/>
              <a:t>1A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but it is not a member of that family. Hydrogen is in a class of its own.</a:t>
            </a:r>
          </a:p>
          <a:p>
            <a:r>
              <a:rPr lang="en-US" altLang="en-US" sz="2800" dirty="0"/>
              <a:t>It’s a gas at room temperature.</a:t>
            </a:r>
          </a:p>
          <a:p>
            <a:r>
              <a:rPr lang="en-US" altLang="en-US" sz="2800" dirty="0"/>
              <a:t>It has one proton and one electron in its one and only energy level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159748" name="Picture 4" descr="hydrogen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81000"/>
            <a:ext cx="1309688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976" name="Picture 8" descr="Periodic_Tabl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Alkali Metals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751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alkali family is found in the first column of the periodic table.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107525" name="Picture 5" descr="periodic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752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4038600"/>
          <a:ext cx="32146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Bitmap Image" r:id="rId4" imgW="2095793" imgH="1448002" progId="Paint.Picture">
                  <p:embed/>
                </p:oleObj>
              </mc:Choice>
              <mc:Fallback>
                <p:oleObj name="Bitmap Image" r:id="rId4" imgW="2095793" imgH="144800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214688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7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Alkali Metals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They are the most reactive metals.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They react violently with water.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Alkali metals are never found as free elements in nature. They are always bonded with another element.</a:t>
            </a:r>
          </a:p>
        </p:txBody>
      </p:sp>
      <p:graphicFrame>
        <p:nvGraphicFramePr>
          <p:cNvPr id="10957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6800" y="2057400"/>
          <a:ext cx="32353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Bitmap Image" r:id="rId3" imgW="1390844" imgH="1571844" progId="Paint.Picture">
                  <p:embed/>
                </p:oleObj>
              </mc:Choice>
              <mc:Fallback>
                <p:oleObj name="Bitmap Image" r:id="rId3" imgW="1390844" imgH="157184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32353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7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0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" presetClass="emph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3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Alkaline Earth Metals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They are never found uncombined in nature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111622" name="Picture 6" descr="periodic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0075" y="41148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Transition Metals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Transition Elements include those elements in the B families.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They </a:t>
            </a:r>
            <a:r>
              <a:rPr lang="en-US" altLang="en-US" sz="2400" dirty="0"/>
              <a:t>are good conductors of heat and electricity.</a:t>
            </a:r>
          </a:p>
        </p:txBody>
      </p:sp>
      <p:pic>
        <p:nvPicPr>
          <p:cNvPr id="113668" name="Picture 4" descr="periodic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14600"/>
            <a:ext cx="3754438" cy="2268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7" dur="2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Boron Family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3227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Boron Family is named after the first element in the family.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114694" name="Picture 6" descr="periodI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862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697" name="Picture 9" descr="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95400"/>
            <a:ext cx="3276600" cy="245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6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691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Carbon Family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8006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Atoms of this family have 4 valence electrons.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family includes a non-metal (carbon), metalloids, and metals.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element carbon is called the “basis of life.” There is an entire branch of chemistry devoted to carbon compounds called organic chemistry.</a:t>
            </a:r>
          </a:p>
        </p:txBody>
      </p:sp>
      <p:pic>
        <p:nvPicPr>
          <p:cNvPr id="115718" name="Picture 6" descr="period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098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  <p:bldP spid="115715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Nitrogen Family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648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nitrogen family is named after the element that makes up 78% of our atmosphere.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family includes non-metals, metalloids, and metals.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Atoms in the nitrogen family have 5 valence electrons. They tend to share electrons when they bond.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Other elements in this family are phosphorus, arsenic, antimony, and bismuth.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116740" name="j0178460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30638" cy="2438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2" name="Picture 6" descr="periodI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829050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Oxygen Family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398963" cy="4114800"/>
          </a:xfrm>
        </p:spPr>
        <p:txBody>
          <a:bodyPr/>
          <a:lstStyle/>
          <a:p>
            <a:r>
              <a:rPr lang="en-US" altLang="en-US" sz="2400"/>
              <a:t>Atoms of this family have 6 valence electrons.</a:t>
            </a:r>
          </a:p>
          <a:p>
            <a:r>
              <a:rPr lang="en-US" altLang="en-US" sz="2400"/>
              <a:t>Most elements in this family share electrons when forming compounds.</a:t>
            </a:r>
          </a:p>
          <a:p>
            <a:r>
              <a:rPr lang="en-US" altLang="en-US" sz="2400"/>
              <a:t>Oxygen is the most abundant element in the earth’s crust. It is extremely active and combines with almost all elements.</a:t>
            </a:r>
          </a:p>
        </p:txBody>
      </p:sp>
      <p:pic>
        <p:nvPicPr>
          <p:cNvPr id="117770" name="Picture 10" descr="periodI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981200"/>
            <a:ext cx="3733800" cy="2255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Halogen Family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962400" cy="2590800"/>
          </a:xfrm>
        </p:spPr>
        <p:txBody>
          <a:bodyPr/>
          <a:lstStyle/>
          <a:p>
            <a:r>
              <a:rPr lang="en-US" altLang="en-US" sz="2400" dirty="0" smtClean="0"/>
              <a:t>They </a:t>
            </a:r>
            <a:r>
              <a:rPr lang="en-US" altLang="en-US" sz="2400" dirty="0"/>
              <a:t>are the most active non-metals. They are never found free in nature.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118791" name="Picture 7" descr="periodI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584575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Noble Gases</a:t>
            </a:r>
          </a:p>
        </p:txBody>
      </p:sp>
      <p:pic>
        <p:nvPicPr>
          <p:cNvPr id="119816" name="Picture 8" descr="periodic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3279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7" name="Picture 9" descr="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533400"/>
            <a:ext cx="24003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Noble Gases</a:t>
            </a:r>
            <a:r>
              <a:rPr lang="en-US" altLang="en-US" sz="2000" b="1" dirty="0"/>
              <a:t> </a:t>
            </a:r>
            <a:r>
              <a:rPr lang="en-US" altLang="en-US" sz="2000" dirty="0"/>
              <a:t>are colorless gases that are extremely un-reactive.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period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Rare Earth Elements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981200"/>
            <a:ext cx="405923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The thirty rare earth elements are composed of the lanthanide and actinide series.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One element of the lanthanide series and most of the elements in the actinide series are called trans-uranium, which means synthetic or man-made.</a:t>
            </a:r>
          </a:p>
        </p:txBody>
      </p:sp>
      <p:pic>
        <p:nvPicPr>
          <p:cNvPr id="148485" name="Picture 5" descr="periodic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4287838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Metals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75163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Metals are good conductors of heat and electricity.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Metals are shiny.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Metals are ductile (can be stretched into thin wires).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Metals are malleable (can be pounded into thin sheets</a:t>
            </a:r>
            <a:r>
              <a:rPr lang="en-US" altLang="en-US" sz="2400" dirty="0" smtClean="0"/>
              <a:t>).</a:t>
            </a:r>
            <a:endParaRPr lang="en-US" altLang="en-US" sz="2400" dirty="0"/>
          </a:p>
        </p:txBody>
      </p:sp>
      <p:pic>
        <p:nvPicPr>
          <p:cNvPr id="76806" name="j0289771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35814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Non-Metals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Non-metals are poor conductors of heat and electricity.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Non-metals are not ductile or malleable.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Solid non-metals are brittle and break easily.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They are dull.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Many non-metals are gases.</a:t>
            </a:r>
          </a:p>
        </p:txBody>
      </p:sp>
      <p:sp>
        <p:nvSpPr>
          <p:cNvPr id="80903" name="AutoShape 7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AutoShape 9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06" name="Picture 10" descr="sulfu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7388"/>
            <a:ext cx="4211638" cy="3735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57200" y="5867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Teletype" pitchFamily="2" charset="0"/>
              </a:rPr>
              <a:t>Sulfur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Metalloids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Metalloids (metal-like) have properties of both metals and non-metals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82951" name="Picture 7" descr="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28575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447800" y="59436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Teletype" pitchFamily="2" charset="0"/>
              </a:rPr>
              <a:t>Silicon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5619750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Families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periodic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eriodic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9850"/>
            <a:ext cx="9144000" cy="692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anose="05000000000000000000" pitchFamily="2" charset="2"/>
          <a:buChar char="n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anose="05000000000000000000" pitchFamily="2" charset="2"/>
          <a:buChar char="n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xis 5">
    <a:dk1>
      <a:srgbClr val="333333"/>
    </a:dk1>
    <a:lt1>
      <a:srgbClr val="F8F8F8"/>
    </a:lt1>
    <a:dk2>
      <a:srgbClr val="005D8C"/>
    </a:dk2>
    <a:lt2>
      <a:srgbClr val="FFFFFF"/>
    </a:lt2>
    <a:accent1>
      <a:srgbClr val="00CC99"/>
    </a:accent1>
    <a:accent2>
      <a:srgbClr val="0099CC"/>
    </a:accent2>
    <a:accent3>
      <a:srgbClr val="AAB6C5"/>
    </a:accent3>
    <a:accent4>
      <a:srgbClr val="D4D4D4"/>
    </a:accent4>
    <a:accent5>
      <a:srgbClr val="AAE2CA"/>
    </a:accent5>
    <a:accent6>
      <a:srgbClr val="008AB9"/>
    </a:accent6>
    <a:hlink>
      <a:srgbClr val="FFCC00"/>
    </a:hlink>
    <a:folHlink>
      <a:srgbClr val="D8D4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471</Words>
  <Application>Microsoft Office PowerPoint</Application>
  <PresentationFormat>On-screen Show (4:3)</PresentationFormat>
  <Paragraphs>54</Paragraphs>
  <Slides>30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Teletype</vt:lpstr>
      <vt:lpstr>Times New Roman</vt:lpstr>
      <vt:lpstr>Wingdings</vt:lpstr>
      <vt:lpstr>Axis</vt:lpstr>
      <vt:lpstr>Bitmap Image</vt:lpstr>
      <vt:lpstr>Periodic Table of Elements </vt:lpstr>
      <vt:lpstr>PowerPoint Presentation</vt:lpstr>
      <vt:lpstr>PowerPoint Presentation</vt:lpstr>
      <vt:lpstr>Properties of Metals</vt:lpstr>
      <vt:lpstr>Properties of Non-Metals</vt:lpstr>
      <vt:lpstr>Properties of Metalloids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Hydrogen</vt:lpstr>
      <vt:lpstr>Alkali Metals</vt:lpstr>
      <vt:lpstr>Alkali Metals</vt:lpstr>
      <vt:lpstr>Alkaline Earth Metals</vt:lpstr>
      <vt:lpstr>Transition Metals</vt:lpstr>
      <vt:lpstr>Boron Family</vt:lpstr>
      <vt:lpstr>Carbon Family</vt:lpstr>
      <vt:lpstr>Nitrogen Family</vt:lpstr>
      <vt:lpstr>Oxygen Family</vt:lpstr>
      <vt:lpstr>Halogen Family</vt:lpstr>
      <vt:lpstr>Noble Gases</vt:lpstr>
      <vt:lpstr>Rare Earth Elements</vt:lpstr>
    </vt:vector>
  </TitlesOfParts>
  <Company>WJCC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carpenterc@leonschools.net</dc:creator>
  <cp:lastModifiedBy>Carpenter, Charles</cp:lastModifiedBy>
  <cp:revision>59</cp:revision>
  <dcterms:created xsi:type="dcterms:W3CDTF">2005-03-29T23:51:49Z</dcterms:created>
  <dcterms:modified xsi:type="dcterms:W3CDTF">2018-01-10T19:05:06Z</dcterms:modified>
</cp:coreProperties>
</file>