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4" r:id="rId3"/>
    <p:sldId id="258" r:id="rId4"/>
    <p:sldId id="265" r:id="rId5"/>
    <p:sldId id="259" r:id="rId6"/>
    <p:sldId id="260" r:id="rId7"/>
    <p:sldId id="266" r:id="rId8"/>
    <p:sldId id="261" r:id="rId9"/>
    <p:sldId id="263"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Crew" initials="KC" lastIdx="1" clrIdx="0">
    <p:extLst>
      <p:ext uri="{19B8F6BF-5375-455C-9EA6-DF929625EA0E}">
        <p15:presenceInfo xmlns:p15="http://schemas.microsoft.com/office/powerpoint/2012/main" userId="cbf413c9f643f12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79" autoAdjust="0"/>
  </p:normalViewPr>
  <p:slideViewPr>
    <p:cSldViewPr snapToGrid="0">
      <p:cViewPr varScale="1">
        <p:scale>
          <a:sx n="80" d="100"/>
          <a:sy n="80" d="100"/>
        </p:scale>
        <p:origin x="2520" y="96"/>
      </p:cViewPr>
      <p:guideLst>
        <p:guide orient="horz" pos="2160"/>
        <p:guide pos="2880"/>
      </p:guideLst>
    </p:cSldViewPr>
  </p:slideViewPr>
  <p:notesTextViewPr>
    <p:cViewPr>
      <p:scale>
        <a:sx n="136" d="100"/>
        <a:sy n="13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2C9142-4627-44C6-A003-F31449D4CC61}" type="datetimeFigureOut">
              <a:rPr lang="en-US" smtClean="0"/>
              <a:t>8/18/2017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930E16-28CB-43EE-AB9F-36F74F58F9B5}" type="slidenum">
              <a:rPr lang="en-US" smtClean="0"/>
              <a:t>‹#›</a:t>
            </a:fld>
            <a:endParaRPr lang="en-US"/>
          </a:p>
        </p:txBody>
      </p:sp>
    </p:spTree>
    <p:extLst>
      <p:ext uri="{BB962C8B-B14F-4D97-AF65-F5344CB8AC3E}">
        <p14:creationId xmlns:p14="http://schemas.microsoft.com/office/powerpoint/2010/main" val="332326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is from: http://upload.wikimedia.org/wikipedia/commons/5/5d/Righello.jpg</a:t>
            </a:r>
          </a:p>
          <a:p>
            <a:endParaRPr lang="en-US" dirty="0"/>
          </a:p>
        </p:txBody>
      </p:sp>
      <p:sp>
        <p:nvSpPr>
          <p:cNvPr id="4" name="Slide Number Placeholder 3"/>
          <p:cNvSpPr>
            <a:spLocks noGrp="1"/>
          </p:cNvSpPr>
          <p:nvPr>
            <p:ph type="sldNum" sz="quarter" idx="10"/>
          </p:nvPr>
        </p:nvSpPr>
        <p:spPr/>
        <p:txBody>
          <a:bodyPr/>
          <a:lstStyle/>
          <a:p>
            <a:fld id="{8E930E16-28CB-43EE-AB9F-36F74F58F9B5}" type="slidenum">
              <a:rPr lang="en-US" smtClean="0"/>
              <a:t>1</a:t>
            </a:fld>
            <a:endParaRPr lang="en-US"/>
          </a:p>
        </p:txBody>
      </p:sp>
    </p:spTree>
    <p:extLst>
      <p:ext uri="{BB962C8B-B14F-4D97-AF65-F5344CB8AC3E}">
        <p14:creationId xmlns:p14="http://schemas.microsoft.com/office/powerpoint/2010/main" val="152030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of mouse is from: http://commons.wikimedia.org/wiki/Category:Measuring#mediaviewer/File:Apodemus_uralensis_(measuring_1).jpg</a:t>
            </a:r>
          </a:p>
          <a:p>
            <a:r>
              <a:rPr lang="en-US" baseline="0" dirty="0" smtClean="0"/>
              <a:t>Image of man in shop: http://commons.wikimedia.org/wiki/File:Production_of_a_modern_axe_2005.jpg</a:t>
            </a:r>
            <a:endParaRPr lang="en-US" dirty="0"/>
          </a:p>
        </p:txBody>
      </p:sp>
      <p:sp>
        <p:nvSpPr>
          <p:cNvPr id="4" name="Slide Number Placeholder 3"/>
          <p:cNvSpPr>
            <a:spLocks noGrp="1"/>
          </p:cNvSpPr>
          <p:nvPr>
            <p:ph type="sldNum" sz="quarter" idx="10"/>
          </p:nvPr>
        </p:nvSpPr>
        <p:spPr/>
        <p:txBody>
          <a:bodyPr/>
          <a:lstStyle/>
          <a:p>
            <a:fld id="{8E930E16-28CB-43EE-AB9F-36F74F58F9B5}" type="slidenum">
              <a:rPr lang="en-US" smtClean="0"/>
              <a:t>3</a:t>
            </a:fld>
            <a:endParaRPr lang="en-US"/>
          </a:p>
        </p:txBody>
      </p:sp>
    </p:spTree>
    <p:extLst>
      <p:ext uri="{BB962C8B-B14F-4D97-AF65-F5344CB8AC3E}">
        <p14:creationId xmlns:p14="http://schemas.microsoft.com/office/powerpoint/2010/main" val="186782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a:t>
            </a:r>
            <a:r>
              <a:rPr lang="en-US" baseline="0" dirty="0" smtClean="0"/>
              <a:t> (Click  mouse) Lets walk through an example of how measure the longest side of a rectangular prism with a simple metric ruler. (click mouse) Line the edge of the rectangular prism on the line marked zero.  It is clear that the measurement is more than 3 centimeters but less than 3.5 cm. (click mouse) It will now be necessary to estimate the value for the tenth place. It appears to be a little more than halfway, so lets estimate 3 tenths. (click mouse) Once a value has been estimated, the measurement must stop there. Only one estimated value is allowed. In addition, all measurements need to include a unit. (click mouse) This measurement reads 3.3 cm. It is important to note that the measurement has one certain value and one estimated value. Measurements can have many certain values but only one estimated value. (click mouse)</a:t>
            </a:r>
            <a:endParaRPr lang="en-US" dirty="0"/>
          </a:p>
        </p:txBody>
      </p:sp>
      <p:sp>
        <p:nvSpPr>
          <p:cNvPr id="4" name="Slide Number Placeholder 3"/>
          <p:cNvSpPr>
            <a:spLocks noGrp="1"/>
          </p:cNvSpPr>
          <p:nvPr>
            <p:ph type="sldNum" sz="quarter" idx="10"/>
          </p:nvPr>
        </p:nvSpPr>
        <p:spPr/>
        <p:txBody>
          <a:bodyPr/>
          <a:lstStyle/>
          <a:p>
            <a:fld id="{8E930E16-28CB-43EE-AB9F-36F74F58F9B5}" type="slidenum">
              <a:rPr lang="en-US" smtClean="0"/>
              <a:t>5</a:t>
            </a:fld>
            <a:endParaRPr lang="en-US"/>
          </a:p>
        </p:txBody>
      </p:sp>
    </p:spTree>
    <p:extLst>
      <p:ext uri="{BB962C8B-B14F-4D97-AF65-F5344CB8AC3E}">
        <p14:creationId xmlns:p14="http://schemas.microsoft.com/office/powerpoint/2010/main" val="146665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same rule apply to all instruments. Next lets measure</a:t>
            </a:r>
            <a:r>
              <a:rPr lang="en-US" baseline="0" dirty="0" smtClean="0"/>
              <a:t> the volume of water in this graduated cylinder. In order to do this a close up view is necessary. (click mouse) An important thing to notice is that the water is not level. It actually has a small curved dip. This curve is known as the meniscus. (click mouse) When reading a graduated cylinder, the measurement should be made from the bottom of the meniscus. It appears that the volume of the water is just below the 214 ml line. So the volume is somewhere between 213 and 214 ml. The certain values on this measurement would be 213. (click mouse) Now lets determine the estimated value. Since the water is very close to the top line the estimated value makes sense to be point 9. (click mouse) And remember to not forget the unit. (click mouse) It would have been very tempting to estimate the value behind the decimal to be point 95. But recall, there can only be one estimated value.</a:t>
            </a:r>
            <a:endParaRPr lang="en-US" dirty="0"/>
          </a:p>
        </p:txBody>
      </p:sp>
      <p:sp>
        <p:nvSpPr>
          <p:cNvPr id="4" name="Slide Number Placeholder 3"/>
          <p:cNvSpPr>
            <a:spLocks noGrp="1"/>
          </p:cNvSpPr>
          <p:nvPr>
            <p:ph type="sldNum" sz="quarter" idx="10"/>
          </p:nvPr>
        </p:nvSpPr>
        <p:spPr/>
        <p:txBody>
          <a:bodyPr/>
          <a:lstStyle/>
          <a:p>
            <a:fld id="{8E930E16-28CB-43EE-AB9F-36F74F58F9B5}" type="slidenum">
              <a:rPr lang="en-US" smtClean="0"/>
              <a:t>6</a:t>
            </a:fld>
            <a:endParaRPr lang="en-US"/>
          </a:p>
        </p:txBody>
      </p:sp>
    </p:spTree>
    <p:extLst>
      <p:ext uri="{BB962C8B-B14F-4D97-AF65-F5344CB8AC3E}">
        <p14:creationId xmlns:p14="http://schemas.microsoft.com/office/powerpoint/2010/main" val="3188175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measure the length and width of this</a:t>
            </a:r>
            <a:r>
              <a:rPr lang="en-US" baseline="0" dirty="0" smtClean="0"/>
              <a:t> blue</a:t>
            </a:r>
            <a:r>
              <a:rPr lang="en-US" dirty="0" smtClean="0"/>
              <a:t> rectangular</a:t>
            </a:r>
            <a:r>
              <a:rPr lang="en-US" baseline="0" dirty="0" smtClean="0"/>
              <a:t> prism. A valid measurement here would be 3.3 cm. (click mouse) Lets measure the width of the face of the rectangular prism.(Click mouse) An acceptable measurement for the width would be 1.2 cm(click mouse)</a:t>
            </a:r>
            <a:endParaRPr lang="en-US" dirty="0"/>
          </a:p>
        </p:txBody>
      </p:sp>
      <p:sp>
        <p:nvSpPr>
          <p:cNvPr id="4" name="Slide Number Placeholder 3"/>
          <p:cNvSpPr>
            <a:spLocks noGrp="1"/>
          </p:cNvSpPr>
          <p:nvPr>
            <p:ph type="sldNum" sz="quarter" idx="10"/>
          </p:nvPr>
        </p:nvSpPr>
        <p:spPr/>
        <p:txBody>
          <a:bodyPr/>
          <a:lstStyle/>
          <a:p>
            <a:fld id="{8E930E16-28CB-43EE-AB9F-36F74F58F9B5}" type="slidenum">
              <a:rPr lang="en-US" smtClean="0"/>
              <a:t>8</a:t>
            </a:fld>
            <a:endParaRPr lang="en-US"/>
          </a:p>
        </p:txBody>
      </p:sp>
    </p:spTree>
    <p:extLst>
      <p:ext uri="{BB962C8B-B14F-4D97-AF65-F5344CB8AC3E}">
        <p14:creationId xmlns:p14="http://schemas.microsoft.com/office/powerpoint/2010/main" val="408023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If the area of the shaded rectangle was calculated the result would be 3.96 square centimeters. (click mouse) Notice that there are two digits in each measurement. (click mouse) The issue with this result is that it is more precise than the measurement instrument used. To correct for this, the number of digits in the final calculation must be consistent with the smallest number of digits used. So it is necessary to round this value to two digits. (click mouse) The result is 4.0 square centimeters. This value is acceptable as it is consistent with the limit of the precision of the instrument.</a:t>
            </a:r>
            <a:endParaRPr lang="en-US" b="0" dirty="0" smtClean="0"/>
          </a:p>
          <a:p>
            <a:endParaRPr lang="en-US" dirty="0"/>
          </a:p>
        </p:txBody>
      </p:sp>
      <p:sp>
        <p:nvSpPr>
          <p:cNvPr id="4" name="Slide Number Placeholder 3"/>
          <p:cNvSpPr>
            <a:spLocks noGrp="1"/>
          </p:cNvSpPr>
          <p:nvPr>
            <p:ph type="sldNum" sz="quarter" idx="10"/>
          </p:nvPr>
        </p:nvSpPr>
        <p:spPr/>
        <p:txBody>
          <a:bodyPr/>
          <a:lstStyle/>
          <a:p>
            <a:fld id="{8E930E16-28CB-43EE-AB9F-36F74F58F9B5}" type="slidenum">
              <a:rPr lang="en-US" smtClean="0"/>
              <a:t>9</a:t>
            </a:fld>
            <a:endParaRPr lang="en-US"/>
          </a:p>
        </p:txBody>
      </p:sp>
    </p:spTree>
    <p:extLst>
      <p:ext uri="{BB962C8B-B14F-4D97-AF65-F5344CB8AC3E}">
        <p14:creationId xmlns:p14="http://schemas.microsoft.com/office/powerpoint/2010/main" val="221515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ask students to re-measure the blue cube and compare to their original</a:t>
            </a:r>
            <a:r>
              <a:rPr lang="en-US" baseline="0" dirty="0" smtClean="0"/>
              <a:t> measurements after hearing the rules.) (Click mouse to show results of blue measured </a:t>
            </a:r>
            <a:r>
              <a:rPr lang="en-US" baseline="0" smtClean="0"/>
              <a:t>cube.) </a:t>
            </a:r>
            <a:endParaRPr lang="en-US" dirty="0"/>
          </a:p>
        </p:txBody>
      </p:sp>
      <p:sp>
        <p:nvSpPr>
          <p:cNvPr id="4" name="Slide Number Placeholder 3"/>
          <p:cNvSpPr>
            <a:spLocks noGrp="1"/>
          </p:cNvSpPr>
          <p:nvPr>
            <p:ph type="sldNum" sz="quarter" idx="10"/>
          </p:nvPr>
        </p:nvSpPr>
        <p:spPr/>
        <p:txBody>
          <a:bodyPr/>
          <a:lstStyle/>
          <a:p>
            <a:fld id="{8E930E16-28CB-43EE-AB9F-36F74F58F9B5}" type="slidenum">
              <a:rPr lang="en-US" smtClean="0"/>
              <a:t>10</a:t>
            </a:fld>
            <a:endParaRPr lang="en-US"/>
          </a:p>
        </p:txBody>
      </p:sp>
    </p:spTree>
    <p:extLst>
      <p:ext uri="{BB962C8B-B14F-4D97-AF65-F5344CB8AC3E}">
        <p14:creationId xmlns:p14="http://schemas.microsoft.com/office/powerpoint/2010/main" val="3810385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107C75-1086-4536-8D7B-F95FE7366E29}"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8E476-10D5-4627-B87B-B23C3E6005F2}" type="slidenum">
              <a:rPr lang="en-US" smtClean="0"/>
              <a:t>‹#›</a:t>
            </a:fld>
            <a:endParaRPr lang="en-US"/>
          </a:p>
        </p:txBody>
      </p:sp>
    </p:spTree>
    <p:extLst>
      <p:ext uri="{BB962C8B-B14F-4D97-AF65-F5344CB8AC3E}">
        <p14:creationId xmlns:p14="http://schemas.microsoft.com/office/powerpoint/2010/main" val="325586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07C75-1086-4536-8D7B-F95FE7366E29}"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8E476-10D5-4627-B87B-B23C3E6005F2}" type="slidenum">
              <a:rPr lang="en-US" smtClean="0"/>
              <a:t>‹#›</a:t>
            </a:fld>
            <a:endParaRPr lang="en-US"/>
          </a:p>
        </p:txBody>
      </p:sp>
    </p:spTree>
    <p:extLst>
      <p:ext uri="{BB962C8B-B14F-4D97-AF65-F5344CB8AC3E}">
        <p14:creationId xmlns:p14="http://schemas.microsoft.com/office/powerpoint/2010/main" val="143458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07C75-1086-4536-8D7B-F95FE7366E29}"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8E476-10D5-4627-B87B-B23C3E6005F2}" type="slidenum">
              <a:rPr lang="en-US" smtClean="0"/>
              <a:t>‹#›</a:t>
            </a:fld>
            <a:endParaRPr lang="en-US"/>
          </a:p>
        </p:txBody>
      </p:sp>
    </p:spTree>
    <p:extLst>
      <p:ext uri="{BB962C8B-B14F-4D97-AF65-F5344CB8AC3E}">
        <p14:creationId xmlns:p14="http://schemas.microsoft.com/office/powerpoint/2010/main" val="1212051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07C75-1086-4536-8D7B-F95FE7366E29}"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8E476-10D5-4627-B87B-B23C3E6005F2}" type="slidenum">
              <a:rPr lang="en-US" smtClean="0"/>
              <a:t>‹#›</a:t>
            </a:fld>
            <a:endParaRPr lang="en-US"/>
          </a:p>
        </p:txBody>
      </p:sp>
    </p:spTree>
    <p:extLst>
      <p:ext uri="{BB962C8B-B14F-4D97-AF65-F5344CB8AC3E}">
        <p14:creationId xmlns:p14="http://schemas.microsoft.com/office/powerpoint/2010/main" val="115407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107C75-1086-4536-8D7B-F95FE7366E29}"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8E476-10D5-4627-B87B-B23C3E6005F2}" type="slidenum">
              <a:rPr lang="en-US" smtClean="0"/>
              <a:t>‹#›</a:t>
            </a:fld>
            <a:endParaRPr lang="en-US"/>
          </a:p>
        </p:txBody>
      </p:sp>
    </p:spTree>
    <p:extLst>
      <p:ext uri="{BB962C8B-B14F-4D97-AF65-F5344CB8AC3E}">
        <p14:creationId xmlns:p14="http://schemas.microsoft.com/office/powerpoint/2010/main" val="132195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107C75-1086-4536-8D7B-F95FE7366E29}"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8E476-10D5-4627-B87B-B23C3E6005F2}" type="slidenum">
              <a:rPr lang="en-US" smtClean="0"/>
              <a:t>‹#›</a:t>
            </a:fld>
            <a:endParaRPr lang="en-US"/>
          </a:p>
        </p:txBody>
      </p:sp>
    </p:spTree>
    <p:extLst>
      <p:ext uri="{BB962C8B-B14F-4D97-AF65-F5344CB8AC3E}">
        <p14:creationId xmlns:p14="http://schemas.microsoft.com/office/powerpoint/2010/main" val="124962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107C75-1086-4536-8D7B-F95FE7366E29}" type="datetimeFigureOut">
              <a:rPr lang="en-US" smtClean="0"/>
              <a:t>8/18/2017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8E476-10D5-4627-B87B-B23C3E6005F2}" type="slidenum">
              <a:rPr lang="en-US" smtClean="0"/>
              <a:t>‹#›</a:t>
            </a:fld>
            <a:endParaRPr lang="en-US"/>
          </a:p>
        </p:txBody>
      </p:sp>
    </p:spTree>
    <p:extLst>
      <p:ext uri="{BB962C8B-B14F-4D97-AF65-F5344CB8AC3E}">
        <p14:creationId xmlns:p14="http://schemas.microsoft.com/office/powerpoint/2010/main" val="80821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107C75-1086-4536-8D7B-F95FE7366E29}" type="datetimeFigureOut">
              <a:rPr lang="en-US" smtClean="0"/>
              <a:t>8/18/2017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8E476-10D5-4627-B87B-B23C3E6005F2}" type="slidenum">
              <a:rPr lang="en-US" smtClean="0"/>
              <a:t>‹#›</a:t>
            </a:fld>
            <a:endParaRPr lang="en-US"/>
          </a:p>
        </p:txBody>
      </p:sp>
    </p:spTree>
    <p:extLst>
      <p:ext uri="{BB962C8B-B14F-4D97-AF65-F5344CB8AC3E}">
        <p14:creationId xmlns:p14="http://schemas.microsoft.com/office/powerpoint/2010/main" val="208459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07C75-1086-4536-8D7B-F95FE7366E29}" type="datetimeFigureOut">
              <a:rPr lang="en-US" smtClean="0"/>
              <a:t>8/18/2017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8E476-10D5-4627-B87B-B23C3E6005F2}" type="slidenum">
              <a:rPr lang="en-US" smtClean="0"/>
              <a:t>‹#›</a:t>
            </a:fld>
            <a:endParaRPr lang="en-US"/>
          </a:p>
        </p:txBody>
      </p:sp>
    </p:spTree>
    <p:extLst>
      <p:ext uri="{BB962C8B-B14F-4D97-AF65-F5344CB8AC3E}">
        <p14:creationId xmlns:p14="http://schemas.microsoft.com/office/powerpoint/2010/main" val="363255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107C75-1086-4536-8D7B-F95FE7366E29}"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8E476-10D5-4627-B87B-B23C3E6005F2}" type="slidenum">
              <a:rPr lang="en-US" smtClean="0"/>
              <a:t>‹#›</a:t>
            </a:fld>
            <a:endParaRPr lang="en-US"/>
          </a:p>
        </p:txBody>
      </p:sp>
    </p:spTree>
    <p:extLst>
      <p:ext uri="{BB962C8B-B14F-4D97-AF65-F5344CB8AC3E}">
        <p14:creationId xmlns:p14="http://schemas.microsoft.com/office/powerpoint/2010/main" val="329153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107C75-1086-4536-8D7B-F95FE7366E29}"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8E476-10D5-4627-B87B-B23C3E6005F2}" type="slidenum">
              <a:rPr lang="en-US" smtClean="0"/>
              <a:t>‹#›</a:t>
            </a:fld>
            <a:endParaRPr lang="en-US"/>
          </a:p>
        </p:txBody>
      </p:sp>
    </p:spTree>
    <p:extLst>
      <p:ext uri="{BB962C8B-B14F-4D97-AF65-F5344CB8AC3E}">
        <p14:creationId xmlns:p14="http://schemas.microsoft.com/office/powerpoint/2010/main" val="1092525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07C75-1086-4536-8D7B-F95FE7366E29}" type="datetimeFigureOut">
              <a:rPr lang="en-US" smtClean="0"/>
              <a:t>8/18/2017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8E476-10D5-4627-B87B-B23C3E6005F2}" type="slidenum">
              <a:rPr lang="en-US" smtClean="0"/>
              <a:t>‹#›</a:t>
            </a:fld>
            <a:endParaRPr lang="en-US"/>
          </a:p>
        </p:txBody>
      </p:sp>
    </p:spTree>
    <p:extLst>
      <p:ext uri="{BB962C8B-B14F-4D97-AF65-F5344CB8AC3E}">
        <p14:creationId xmlns:p14="http://schemas.microsoft.com/office/powerpoint/2010/main" val="3710376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772400" cy="1470025"/>
          </a:xfrm>
        </p:spPr>
        <p:txBody>
          <a:bodyPr/>
          <a:lstStyle/>
          <a:p>
            <a:r>
              <a:rPr lang="en-US" dirty="0" smtClean="0"/>
              <a:t>Rulers</a:t>
            </a:r>
            <a:br>
              <a:rPr lang="en-US" dirty="0" smtClean="0"/>
            </a:br>
            <a:r>
              <a:rPr lang="en-US" dirty="0" smtClean="0"/>
              <a:t>Rules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81400"/>
            <a:ext cx="859054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671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70489893"/>
              </p:ext>
            </p:extLst>
          </p:nvPr>
        </p:nvGraphicFramePr>
        <p:xfrm>
          <a:off x="1488831" y="2435469"/>
          <a:ext cx="6096000" cy="2013438"/>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489438">
                <a:tc>
                  <a:txBody>
                    <a:bodyPr/>
                    <a:lstStyle/>
                    <a:p>
                      <a:pPr algn="ctr"/>
                      <a:r>
                        <a:rPr lang="en-US" dirty="0" smtClean="0"/>
                        <a:t>Ruler</a:t>
                      </a:r>
                      <a:endParaRPr lang="en-US" dirty="0"/>
                    </a:p>
                  </a:txBody>
                  <a:tcPr/>
                </a:tc>
                <a:tc>
                  <a:txBody>
                    <a:bodyPr/>
                    <a:lstStyle/>
                    <a:p>
                      <a:pPr algn="ctr"/>
                      <a:r>
                        <a:rPr lang="en-US" dirty="0" smtClean="0"/>
                        <a:t>Length</a:t>
                      </a:r>
                      <a:endParaRPr lang="en-US" dirty="0"/>
                    </a:p>
                  </a:txBody>
                  <a:tcPr/>
                </a:tc>
                <a:tc>
                  <a:txBody>
                    <a:bodyPr/>
                    <a:lstStyle/>
                    <a:p>
                      <a:pPr algn="ctr"/>
                      <a:r>
                        <a:rPr lang="en-US" dirty="0" smtClean="0"/>
                        <a:t>Width</a:t>
                      </a:r>
                      <a:endParaRPr lang="en-US" dirty="0"/>
                    </a:p>
                  </a:txBody>
                  <a:tcPr/>
                </a:tc>
                <a:tc>
                  <a:txBody>
                    <a:bodyPr/>
                    <a:lstStyle/>
                    <a:p>
                      <a:pPr algn="ctr"/>
                      <a:r>
                        <a:rPr lang="en-US" dirty="0" smtClean="0"/>
                        <a:t>Height</a:t>
                      </a:r>
                      <a:endParaRPr lang="en-US" dirty="0"/>
                    </a:p>
                  </a:txBody>
                  <a:tcPr/>
                </a:tc>
                <a:tc>
                  <a:txBody>
                    <a:bodyPr/>
                    <a:lstStyle/>
                    <a:p>
                      <a:pPr algn="ctr"/>
                      <a:r>
                        <a:rPr lang="en-US" dirty="0" smtClean="0"/>
                        <a:t>Area</a:t>
                      </a:r>
                      <a:endParaRPr lang="en-US" dirty="0"/>
                    </a:p>
                  </a:txBody>
                  <a:tcPr/>
                </a:tc>
                <a:tc>
                  <a:txBody>
                    <a:bodyPr/>
                    <a:lstStyle/>
                    <a:p>
                      <a:pPr algn="ctr"/>
                      <a:r>
                        <a:rPr lang="en-US" dirty="0" smtClean="0"/>
                        <a:t>Volume</a:t>
                      </a:r>
                      <a:endParaRPr lang="en-US" dirty="0"/>
                    </a:p>
                  </a:txBody>
                  <a:tcPr/>
                </a:tc>
              </a:tr>
              <a:tr h="508000">
                <a:tc>
                  <a:txBody>
                    <a:bodyPr/>
                    <a:lstStyle/>
                    <a:p>
                      <a:r>
                        <a:rPr lang="en-US" dirty="0" smtClean="0"/>
                        <a:t>Pink</a:t>
                      </a:r>
                      <a:endParaRPr lang="en-US" dirty="0"/>
                    </a:p>
                  </a:txBody>
                  <a:tcPr/>
                </a:tc>
                <a:tc>
                  <a:txBody>
                    <a:bodyPr/>
                    <a:lstStyle/>
                    <a:p>
                      <a:pPr algn="ctr"/>
                      <a:r>
                        <a:rPr lang="en-US" dirty="0" smtClean="0"/>
                        <a:t>3 Nu</a:t>
                      </a:r>
                      <a:endParaRPr lang="en-US" dirty="0"/>
                    </a:p>
                  </a:txBody>
                  <a:tcPr/>
                </a:tc>
                <a:tc>
                  <a:txBody>
                    <a:bodyPr/>
                    <a:lstStyle/>
                    <a:p>
                      <a:pPr algn="ctr"/>
                      <a:r>
                        <a:rPr lang="en-US" dirty="0" smtClean="0"/>
                        <a:t>1 Nu</a:t>
                      </a:r>
                      <a:endParaRPr lang="en-US" dirty="0"/>
                    </a:p>
                  </a:txBody>
                  <a:tcPr/>
                </a:tc>
                <a:tc>
                  <a:txBody>
                    <a:bodyPr/>
                    <a:lstStyle/>
                    <a:p>
                      <a:pPr algn="ctr"/>
                      <a:r>
                        <a:rPr lang="en-US" dirty="0" smtClean="0"/>
                        <a:t>1Nu</a:t>
                      </a:r>
                      <a:endParaRPr lang="en-US" dirty="0"/>
                    </a:p>
                  </a:txBody>
                  <a:tcPr/>
                </a:tc>
                <a:tc>
                  <a:txBody>
                    <a:bodyPr/>
                    <a:lstStyle/>
                    <a:p>
                      <a:pPr algn="ctr"/>
                      <a:r>
                        <a:rPr lang="en-US" dirty="0" smtClean="0"/>
                        <a:t>3 Nu</a:t>
                      </a:r>
                      <a:r>
                        <a:rPr lang="en-US" baseline="30000" dirty="0" smtClean="0"/>
                        <a:t>2</a:t>
                      </a:r>
                      <a:endParaRPr lang="en-US" baseline="30000" dirty="0"/>
                    </a:p>
                  </a:txBody>
                  <a:tcPr/>
                </a:tc>
                <a:tc>
                  <a:txBody>
                    <a:bodyPr/>
                    <a:lstStyle/>
                    <a:p>
                      <a:pPr algn="ctr"/>
                      <a:r>
                        <a:rPr lang="en-US" dirty="0" smtClean="0"/>
                        <a:t>3 Nu</a:t>
                      </a:r>
                      <a:r>
                        <a:rPr lang="en-US" baseline="30000" dirty="0" smtClean="0"/>
                        <a:t>3</a:t>
                      </a:r>
                      <a:endParaRPr lang="en-US" baseline="30000" dirty="0"/>
                    </a:p>
                  </a:txBody>
                  <a:tcPr/>
                </a:tc>
              </a:tr>
              <a:tr h="508000">
                <a:tc>
                  <a:txBody>
                    <a:bodyPr/>
                    <a:lstStyle/>
                    <a:p>
                      <a:r>
                        <a:rPr lang="en-US" dirty="0" smtClean="0"/>
                        <a:t>Orange</a:t>
                      </a:r>
                      <a:endParaRPr lang="en-US" dirty="0"/>
                    </a:p>
                  </a:txBody>
                  <a:tcPr/>
                </a:tc>
                <a:tc>
                  <a:txBody>
                    <a:bodyPr/>
                    <a:lstStyle/>
                    <a:p>
                      <a:pPr algn="ctr"/>
                      <a:r>
                        <a:rPr lang="en-US" dirty="0" smtClean="0"/>
                        <a:t>2.8 Nu</a:t>
                      </a:r>
                      <a:endParaRPr lang="en-US" dirty="0"/>
                    </a:p>
                  </a:txBody>
                  <a:tcPr/>
                </a:tc>
                <a:tc>
                  <a:txBody>
                    <a:bodyPr/>
                    <a:lstStyle/>
                    <a:p>
                      <a:pPr algn="ctr"/>
                      <a:r>
                        <a:rPr lang="en-US" dirty="0" smtClean="0"/>
                        <a:t>0.9 Nu</a:t>
                      </a:r>
                      <a:endParaRPr lang="en-US" dirty="0"/>
                    </a:p>
                  </a:txBody>
                  <a:tcPr/>
                </a:tc>
                <a:tc>
                  <a:txBody>
                    <a:bodyPr/>
                    <a:lstStyle/>
                    <a:p>
                      <a:pPr algn="ctr"/>
                      <a:r>
                        <a:rPr lang="en-US" dirty="0" smtClean="0"/>
                        <a:t>0.6 Nu</a:t>
                      </a:r>
                      <a:endParaRPr lang="en-US" dirty="0"/>
                    </a:p>
                  </a:txBody>
                  <a:tcPr/>
                </a:tc>
                <a:tc>
                  <a:txBody>
                    <a:bodyPr/>
                    <a:lstStyle/>
                    <a:p>
                      <a:pPr algn="ctr"/>
                      <a:r>
                        <a:rPr lang="en-US" dirty="0" smtClean="0"/>
                        <a:t>2.5 Nu</a:t>
                      </a:r>
                      <a:r>
                        <a:rPr lang="en-US" baseline="30000" dirty="0" smtClean="0"/>
                        <a:t>2</a:t>
                      </a:r>
                      <a:endParaRPr lang="en-US" baseline="30000" dirty="0"/>
                    </a:p>
                  </a:txBody>
                  <a:tcPr/>
                </a:tc>
                <a:tc>
                  <a:txBody>
                    <a:bodyPr/>
                    <a:lstStyle/>
                    <a:p>
                      <a:pPr algn="ctr"/>
                      <a:r>
                        <a:rPr lang="en-US" dirty="0" smtClean="0"/>
                        <a:t>1.5 Nu</a:t>
                      </a:r>
                      <a:r>
                        <a:rPr lang="en-US" baseline="30000" dirty="0" smtClean="0"/>
                        <a:t>3</a:t>
                      </a:r>
                      <a:endParaRPr lang="en-US" baseline="30000" dirty="0"/>
                    </a:p>
                  </a:txBody>
                  <a:tcPr/>
                </a:tc>
              </a:tr>
              <a:tr h="508000">
                <a:tc>
                  <a:txBody>
                    <a:bodyPr/>
                    <a:lstStyle/>
                    <a:p>
                      <a:r>
                        <a:rPr lang="en-US" dirty="0" smtClean="0"/>
                        <a:t>Green</a:t>
                      </a:r>
                      <a:endParaRPr lang="en-US" dirty="0"/>
                    </a:p>
                  </a:txBody>
                  <a:tcPr/>
                </a:tc>
                <a:tc>
                  <a:txBody>
                    <a:bodyPr/>
                    <a:lstStyle/>
                    <a:p>
                      <a:pPr algn="ctr"/>
                      <a:r>
                        <a:rPr lang="en-US" dirty="0" smtClean="0"/>
                        <a:t>2.83 Nu</a:t>
                      </a:r>
                      <a:endParaRPr lang="en-US" dirty="0"/>
                    </a:p>
                  </a:txBody>
                  <a:tcPr/>
                </a:tc>
                <a:tc>
                  <a:txBody>
                    <a:bodyPr/>
                    <a:lstStyle/>
                    <a:p>
                      <a:pPr algn="ctr"/>
                      <a:r>
                        <a:rPr lang="en-US" dirty="0" smtClean="0"/>
                        <a:t>0.90 Nu</a:t>
                      </a:r>
                      <a:endParaRPr lang="en-US" dirty="0"/>
                    </a:p>
                  </a:txBody>
                  <a:tcPr/>
                </a:tc>
                <a:tc>
                  <a:txBody>
                    <a:bodyPr/>
                    <a:lstStyle/>
                    <a:p>
                      <a:pPr algn="ctr"/>
                      <a:r>
                        <a:rPr lang="en-US" dirty="0" smtClean="0"/>
                        <a:t>0.59 Nu</a:t>
                      </a:r>
                      <a:endParaRPr lang="en-US" dirty="0"/>
                    </a:p>
                  </a:txBody>
                  <a:tcPr/>
                </a:tc>
                <a:tc>
                  <a:txBody>
                    <a:bodyPr/>
                    <a:lstStyle/>
                    <a:p>
                      <a:pPr algn="ctr"/>
                      <a:r>
                        <a:rPr lang="en-US" dirty="0" smtClean="0"/>
                        <a:t>2.55</a:t>
                      </a:r>
                      <a:r>
                        <a:rPr lang="en-US" baseline="0" dirty="0" smtClean="0"/>
                        <a:t> Nu</a:t>
                      </a:r>
                      <a:r>
                        <a:rPr lang="en-US" baseline="30000" dirty="0" smtClean="0"/>
                        <a:t>2</a:t>
                      </a:r>
                      <a:endParaRPr lang="en-US" baseline="30000" dirty="0"/>
                    </a:p>
                  </a:txBody>
                  <a:tcPr/>
                </a:tc>
                <a:tc>
                  <a:txBody>
                    <a:bodyPr/>
                    <a:lstStyle/>
                    <a:p>
                      <a:pPr algn="ctr"/>
                      <a:r>
                        <a:rPr lang="en-US" dirty="0" smtClean="0"/>
                        <a:t>1.50 Nu</a:t>
                      </a:r>
                      <a:r>
                        <a:rPr lang="en-US" baseline="30000" dirty="0" smtClean="0"/>
                        <a:t>3</a:t>
                      </a:r>
                      <a:endParaRPr lang="en-US" baseline="30000" dirty="0"/>
                    </a:p>
                  </a:txBody>
                  <a:tcPr/>
                </a:tc>
              </a:tr>
            </a:tbl>
          </a:graphicData>
        </a:graphic>
      </p:graphicFrame>
      <p:sp>
        <p:nvSpPr>
          <p:cNvPr id="5" name="TextBox 4"/>
          <p:cNvSpPr txBox="1"/>
          <p:nvPr/>
        </p:nvSpPr>
        <p:spPr>
          <a:xfrm>
            <a:off x="465993" y="650631"/>
            <a:ext cx="8212016" cy="830997"/>
          </a:xfrm>
          <a:prstGeom prst="rect">
            <a:avLst/>
          </a:prstGeom>
          <a:noFill/>
        </p:spPr>
        <p:txBody>
          <a:bodyPr wrap="square" rtlCol="0">
            <a:spAutoFit/>
          </a:bodyPr>
          <a:lstStyle/>
          <a:p>
            <a:pPr algn="ctr"/>
            <a:r>
              <a:rPr lang="en-US" sz="2400" dirty="0" smtClean="0"/>
              <a:t>Re – Measure the Blue rectangular prism with the rulers and compare to your original measurements.</a:t>
            </a:r>
            <a:endParaRPr lang="en-US" sz="2400" dirty="0"/>
          </a:p>
        </p:txBody>
      </p:sp>
    </p:spTree>
    <p:extLst>
      <p:ext uri="{BB962C8B-B14F-4D97-AF65-F5344CB8AC3E}">
        <p14:creationId xmlns:p14="http://schemas.microsoft.com/office/powerpoint/2010/main" val="202283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#1</a:t>
            </a:r>
            <a:endParaRPr lang="en-US" dirty="0"/>
          </a:p>
        </p:txBody>
      </p:sp>
      <p:sp>
        <p:nvSpPr>
          <p:cNvPr id="3" name="Title 1"/>
          <p:cNvSpPr txBox="1">
            <a:spLocks/>
          </p:cNvSpPr>
          <p:nvPr/>
        </p:nvSpPr>
        <p:spPr>
          <a:xfrm>
            <a:off x="368969" y="209942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All measurements require Units!</a:t>
            </a:r>
            <a:endParaRPr lang="en-US" dirty="0"/>
          </a:p>
        </p:txBody>
      </p:sp>
    </p:spTree>
    <p:extLst>
      <p:ext uri="{BB962C8B-B14F-4D97-AF65-F5344CB8AC3E}">
        <p14:creationId xmlns:p14="http://schemas.microsoft.com/office/powerpoint/2010/main" val="2347062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754" y="464651"/>
            <a:ext cx="4876800" cy="830997"/>
          </a:xfrm>
          <a:prstGeom prst="rect">
            <a:avLst/>
          </a:prstGeom>
          <a:noFill/>
        </p:spPr>
        <p:txBody>
          <a:bodyPr wrap="square" rtlCol="0">
            <a:spAutoFit/>
          </a:bodyPr>
          <a:lstStyle/>
          <a:p>
            <a:r>
              <a:rPr lang="en-US" sz="2400" dirty="0" smtClean="0"/>
              <a:t>Almost ALL scientific investigations require a measurement.</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016" y="464651"/>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8054" y="2335152"/>
            <a:ext cx="4648200" cy="830997"/>
          </a:xfrm>
          <a:prstGeom prst="rect">
            <a:avLst/>
          </a:prstGeom>
          <a:noFill/>
        </p:spPr>
        <p:txBody>
          <a:bodyPr wrap="square" rtlCol="0">
            <a:spAutoFit/>
          </a:bodyPr>
          <a:lstStyle/>
          <a:p>
            <a:r>
              <a:rPr lang="en-US" sz="2400" dirty="0" smtClean="0"/>
              <a:t>Measurements are made from instruments.</a:t>
            </a:r>
            <a:endParaRPr lang="en-US" sz="2400"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5016" y="3320533"/>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8054" y="3657600"/>
            <a:ext cx="4648200" cy="461665"/>
          </a:xfrm>
          <a:prstGeom prst="rect">
            <a:avLst/>
          </a:prstGeom>
          <a:noFill/>
        </p:spPr>
        <p:txBody>
          <a:bodyPr wrap="square" rtlCol="0">
            <a:spAutoFit/>
          </a:bodyPr>
          <a:lstStyle/>
          <a:p>
            <a:r>
              <a:rPr lang="en-US" sz="2400" dirty="0" smtClean="0"/>
              <a:t>Instruments are made from people.</a:t>
            </a:r>
            <a:endParaRPr lang="en-US" sz="2400" dirty="0"/>
          </a:p>
        </p:txBody>
      </p:sp>
      <p:sp>
        <p:nvSpPr>
          <p:cNvPr id="7" name="TextBox 6"/>
          <p:cNvSpPr txBox="1"/>
          <p:nvPr/>
        </p:nvSpPr>
        <p:spPr>
          <a:xfrm>
            <a:off x="1066800" y="5657082"/>
            <a:ext cx="7036777" cy="461665"/>
          </a:xfrm>
          <a:prstGeom prst="rect">
            <a:avLst/>
          </a:prstGeom>
          <a:noFill/>
        </p:spPr>
        <p:txBody>
          <a:bodyPr wrap="square" rtlCol="0">
            <a:spAutoFit/>
          </a:bodyPr>
          <a:lstStyle/>
          <a:p>
            <a:r>
              <a:rPr lang="en-US" sz="2400" dirty="0" smtClean="0"/>
              <a:t>As a result, there is uncertainty in our measurements.</a:t>
            </a:r>
            <a:endParaRPr lang="en-US" sz="2400" dirty="0"/>
          </a:p>
        </p:txBody>
      </p:sp>
      <p:sp>
        <p:nvSpPr>
          <p:cNvPr id="8" name="TextBox 7"/>
          <p:cNvSpPr txBox="1"/>
          <p:nvPr/>
        </p:nvSpPr>
        <p:spPr>
          <a:xfrm>
            <a:off x="1066800" y="6146521"/>
            <a:ext cx="7772400" cy="461665"/>
          </a:xfrm>
          <a:prstGeom prst="rect">
            <a:avLst/>
          </a:prstGeom>
          <a:noFill/>
        </p:spPr>
        <p:txBody>
          <a:bodyPr wrap="square" rtlCol="0">
            <a:spAutoFit/>
          </a:bodyPr>
          <a:lstStyle/>
          <a:p>
            <a:r>
              <a:rPr lang="en-US" sz="2400" dirty="0" smtClean="0"/>
              <a:t>Also, there is a limit to the precision in the instrument.</a:t>
            </a:r>
            <a:endParaRPr lang="en-US" sz="2400" dirty="0"/>
          </a:p>
        </p:txBody>
      </p:sp>
    </p:spTree>
    <p:extLst>
      <p:ext uri="{BB962C8B-B14F-4D97-AF65-F5344CB8AC3E}">
        <p14:creationId xmlns:p14="http://schemas.microsoft.com/office/powerpoint/2010/main" val="331507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5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#2</a:t>
            </a:r>
            <a:endParaRPr lang="en-US" dirty="0"/>
          </a:p>
        </p:txBody>
      </p:sp>
      <p:sp>
        <p:nvSpPr>
          <p:cNvPr id="3" name="Title 1"/>
          <p:cNvSpPr txBox="1">
            <a:spLocks/>
          </p:cNvSpPr>
          <p:nvPr/>
        </p:nvSpPr>
        <p:spPr>
          <a:xfrm>
            <a:off x="296779" y="155800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You can only estimate ONE digit!</a:t>
            </a:r>
            <a:endParaRPr lang="en-US" dirty="0"/>
          </a:p>
        </p:txBody>
      </p:sp>
    </p:spTree>
    <p:extLst>
      <p:ext uri="{BB962C8B-B14F-4D97-AF65-F5344CB8AC3E}">
        <p14:creationId xmlns:p14="http://schemas.microsoft.com/office/powerpoint/2010/main" val="181874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399" y="310662"/>
            <a:ext cx="7772400" cy="830997"/>
          </a:xfrm>
          <a:prstGeom prst="rect">
            <a:avLst/>
          </a:prstGeom>
          <a:noFill/>
        </p:spPr>
        <p:txBody>
          <a:bodyPr wrap="square" rtlCol="0">
            <a:spAutoFit/>
          </a:bodyPr>
          <a:lstStyle/>
          <a:p>
            <a:pPr algn="ctr"/>
            <a:r>
              <a:rPr lang="en-US" sz="2400" dirty="0" smtClean="0"/>
              <a:t>How to properly record a measurement </a:t>
            </a:r>
          </a:p>
          <a:p>
            <a:pPr algn="ctr"/>
            <a:r>
              <a:rPr lang="en-US" sz="2400" dirty="0"/>
              <a:t>u</a:t>
            </a:r>
            <a:r>
              <a:rPr lang="en-US" sz="2400" dirty="0" smtClean="0"/>
              <a:t>sing an instrument</a:t>
            </a:r>
            <a:endParaRPr lang="en-US" sz="2400" dirty="0"/>
          </a:p>
        </p:txBody>
      </p:sp>
      <p:sp>
        <p:nvSpPr>
          <p:cNvPr id="3" name="TextBox 2"/>
          <p:cNvSpPr txBox="1"/>
          <p:nvPr/>
        </p:nvSpPr>
        <p:spPr>
          <a:xfrm>
            <a:off x="457200" y="1371600"/>
            <a:ext cx="7924800" cy="369332"/>
          </a:xfrm>
          <a:prstGeom prst="rect">
            <a:avLst/>
          </a:prstGeom>
          <a:noFill/>
        </p:spPr>
        <p:txBody>
          <a:bodyPr wrap="square" rtlCol="0">
            <a:spAutoFit/>
          </a:bodyPr>
          <a:lstStyle/>
          <a:p>
            <a:r>
              <a:rPr lang="en-US" dirty="0" smtClean="0"/>
              <a:t>This example will use a simple metric ruler.</a:t>
            </a:r>
            <a:endParaRPr lang="en-US" dirty="0"/>
          </a:p>
        </p:txBody>
      </p:sp>
      <p:sp>
        <p:nvSpPr>
          <p:cNvPr id="4" name="Cube 3"/>
          <p:cNvSpPr/>
          <p:nvPr/>
        </p:nvSpPr>
        <p:spPr>
          <a:xfrm>
            <a:off x="2819399" y="1828800"/>
            <a:ext cx="3200400" cy="990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3200400"/>
            <a:ext cx="6615113"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342291" y="5181598"/>
            <a:ext cx="3534508" cy="1490392"/>
            <a:chOff x="1342291" y="5181598"/>
            <a:chExt cx="3534508" cy="1490392"/>
          </a:xfrm>
        </p:grpSpPr>
        <p:sp>
          <p:nvSpPr>
            <p:cNvPr id="5" name="TextBox 4"/>
            <p:cNvSpPr txBox="1"/>
            <p:nvPr/>
          </p:nvSpPr>
          <p:spPr>
            <a:xfrm>
              <a:off x="1342291" y="5181600"/>
              <a:ext cx="2315309" cy="646331"/>
            </a:xfrm>
            <a:prstGeom prst="rect">
              <a:avLst/>
            </a:prstGeom>
            <a:noFill/>
          </p:spPr>
          <p:txBody>
            <a:bodyPr wrap="square" rtlCol="0">
              <a:spAutoFit/>
            </a:bodyPr>
            <a:lstStyle/>
            <a:p>
              <a:r>
                <a:rPr lang="en-US" sz="3600" dirty="0" smtClean="0"/>
                <a:t>Length = 3</a:t>
              </a:r>
              <a:endParaRPr lang="en-US" sz="3600" dirty="0"/>
            </a:p>
          </p:txBody>
        </p:sp>
        <p:sp>
          <p:nvSpPr>
            <p:cNvPr id="28" name="TextBox 27"/>
            <p:cNvSpPr txBox="1"/>
            <p:nvPr/>
          </p:nvSpPr>
          <p:spPr>
            <a:xfrm>
              <a:off x="3314700" y="5181598"/>
              <a:ext cx="685800" cy="646331"/>
            </a:xfrm>
            <a:prstGeom prst="rect">
              <a:avLst/>
            </a:prstGeom>
            <a:noFill/>
          </p:spPr>
          <p:txBody>
            <a:bodyPr wrap="square" rtlCol="0">
              <a:spAutoFit/>
            </a:bodyPr>
            <a:lstStyle/>
            <a:p>
              <a:r>
                <a:rPr lang="en-US" sz="3600" dirty="0" smtClean="0"/>
                <a:t>.3</a:t>
              </a:r>
              <a:endParaRPr lang="en-US" sz="3600" dirty="0"/>
            </a:p>
          </p:txBody>
        </p:sp>
        <p:sp>
          <p:nvSpPr>
            <p:cNvPr id="31" name="TextBox 30"/>
            <p:cNvSpPr txBox="1"/>
            <p:nvPr/>
          </p:nvSpPr>
          <p:spPr>
            <a:xfrm>
              <a:off x="3695700" y="5181600"/>
              <a:ext cx="846991" cy="646331"/>
            </a:xfrm>
            <a:prstGeom prst="rect">
              <a:avLst/>
            </a:prstGeom>
            <a:noFill/>
          </p:spPr>
          <p:txBody>
            <a:bodyPr wrap="square" rtlCol="0">
              <a:spAutoFit/>
            </a:bodyPr>
            <a:lstStyle/>
            <a:p>
              <a:r>
                <a:rPr lang="en-US" sz="3600" dirty="0" smtClean="0"/>
                <a:t>cm</a:t>
              </a:r>
              <a:endParaRPr lang="en-US" sz="3600" dirty="0"/>
            </a:p>
          </p:txBody>
        </p:sp>
        <p:cxnSp>
          <p:nvCxnSpPr>
            <p:cNvPr id="3073" name="Straight Arrow Connector 3072"/>
            <p:cNvCxnSpPr/>
            <p:nvPr/>
          </p:nvCxnSpPr>
          <p:spPr>
            <a:xfrm flipV="1">
              <a:off x="2898531" y="5700346"/>
              <a:ext cx="228600"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3596054" y="5709138"/>
              <a:ext cx="213946"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7" name="TextBox 3076"/>
            <p:cNvSpPr txBox="1"/>
            <p:nvPr/>
          </p:nvSpPr>
          <p:spPr>
            <a:xfrm>
              <a:off x="2365131" y="6022730"/>
              <a:ext cx="1066800" cy="646331"/>
            </a:xfrm>
            <a:prstGeom prst="rect">
              <a:avLst/>
            </a:prstGeom>
            <a:noFill/>
          </p:spPr>
          <p:txBody>
            <a:bodyPr wrap="square" rtlCol="0">
              <a:spAutoFit/>
            </a:bodyPr>
            <a:lstStyle/>
            <a:p>
              <a:pPr algn="ctr"/>
              <a:r>
                <a:rPr lang="en-US" dirty="0" smtClean="0"/>
                <a:t>Certain </a:t>
              </a:r>
            </a:p>
            <a:p>
              <a:pPr algn="ctr"/>
              <a:r>
                <a:rPr lang="en-US" dirty="0" smtClean="0"/>
                <a:t>digit</a:t>
              </a:r>
              <a:endParaRPr lang="en-US" dirty="0"/>
            </a:p>
          </p:txBody>
        </p:sp>
        <p:sp>
          <p:nvSpPr>
            <p:cNvPr id="39" name="TextBox 38"/>
            <p:cNvSpPr txBox="1"/>
            <p:nvPr/>
          </p:nvSpPr>
          <p:spPr>
            <a:xfrm>
              <a:off x="3475892" y="6025659"/>
              <a:ext cx="1400907" cy="646331"/>
            </a:xfrm>
            <a:prstGeom prst="rect">
              <a:avLst/>
            </a:prstGeom>
            <a:noFill/>
          </p:spPr>
          <p:txBody>
            <a:bodyPr wrap="square" rtlCol="0">
              <a:spAutoFit/>
            </a:bodyPr>
            <a:lstStyle/>
            <a:p>
              <a:pPr algn="ctr"/>
              <a:r>
                <a:rPr lang="en-US" dirty="0" smtClean="0"/>
                <a:t>Estimated </a:t>
              </a:r>
            </a:p>
            <a:p>
              <a:pPr algn="ctr"/>
              <a:r>
                <a:rPr lang="en-US" dirty="0" smtClean="0"/>
                <a:t>digit</a:t>
              </a:r>
              <a:endParaRPr lang="en-US" dirty="0"/>
            </a:p>
          </p:txBody>
        </p:sp>
      </p:grpSp>
    </p:spTree>
    <p:extLst>
      <p:ext uri="{BB962C8B-B14F-4D97-AF65-F5344CB8AC3E}">
        <p14:creationId xmlns:p14="http://schemas.microsoft.com/office/powerpoint/2010/main" val="337423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0" nodeType="clickEffect">
                                  <p:stCondLst>
                                    <p:cond delay="0"/>
                                  </p:stCondLst>
                                  <p:childTnLst>
                                    <p:animMotion origin="layout" path="M -3.33333E-6 1.11111E-6 L -0.15833 0.05 " pathEditMode="relative" rAng="0" ptsTypes="AA">
                                      <p:cBhvr>
                                        <p:cTn id="17" dur="2000" fill="hold"/>
                                        <p:tgtEl>
                                          <p:spTgt spid="4"/>
                                        </p:tgtEl>
                                        <p:attrNameLst>
                                          <p:attrName>ppt_x</p:attrName>
                                          <p:attrName>ppt_y</p:attrName>
                                        </p:attrNameLst>
                                      </p:cBhvr>
                                      <p:rCtr x="-7917"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2" name="Flowchart: Stored Data 4131"/>
          <p:cNvSpPr/>
          <p:nvPr/>
        </p:nvSpPr>
        <p:spPr>
          <a:xfrm rot="16200000">
            <a:off x="4314093" y="1875692"/>
            <a:ext cx="1066803" cy="1430217"/>
          </a:xfrm>
          <a:prstGeom prst="flowChartOnlineStora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3" name="Flowchart: Delay 4102"/>
          <p:cNvSpPr/>
          <p:nvPr/>
        </p:nvSpPr>
        <p:spPr>
          <a:xfrm rot="5400000">
            <a:off x="4640872" y="2217129"/>
            <a:ext cx="381002" cy="143314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971800" y="152399"/>
            <a:ext cx="5715000" cy="646331"/>
          </a:xfrm>
          <a:prstGeom prst="rect">
            <a:avLst/>
          </a:prstGeom>
          <a:noFill/>
        </p:spPr>
        <p:txBody>
          <a:bodyPr wrap="square" rtlCol="0">
            <a:spAutoFit/>
          </a:bodyPr>
          <a:lstStyle/>
          <a:p>
            <a:r>
              <a:rPr lang="en-US" sz="3600" dirty="0" smtClean="0"/>
              <a:t>Another example</a:t>
            </a:r>
            <a:endParaRPr lang="en-US" sz="3600" dirty="0"/>
          </a:p>
        </p:txBody>
      </p:sp>
      <p:sp>
        <p:nvSpPr>
          <p:cNvPr id="4" name="Can 3"/>
          <p:cNvSpPr/>
          <p:nvPr/>
        </p:nvSpPr>
        <p:spPr>
          <a:xfrm>
            <a:off x="1434702" y="2532185"/>
            <a:ext cx="588170" cy="348761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File:GraduatedCylinder.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66" y="849924"/>
            <a:ext cx="1750441" cy="58674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114800" y="954747"/>
            <a:ext cx="0" cy="20170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547946" y="954747"/>
            <a:ext cx="8793" cy="20170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00600" y="2819400"/>
            <a:ext cx="76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00600" y="2057400"/>
            <a:ext cx="76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00600" y="1295400"/>
            <a:ext cx="76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81600" y="266700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81600" y="251460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81600" y="236220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181600" y="220980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81600" y="190500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90392" y="175260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181600" y="160020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181600" y="144780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190392" y="297180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81600" y="114300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295400" y="2362199"/>
            <a:ext cx="838200" cy="4952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endCxn id="22" idx="1"/>
          </p:cNvCxnSpPr>
          <p:nvPr/>
        </p:nvCxnSpPr>
        <p:spPr>
          <a:xfrm flipV="1">
            <a:off x="1790700" y="1139288"/>
            <a:ext cx="2029830" cy="1375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2" idx="4"/>
          </p:cNvCxnSpPr>
          <p:nvPr/>
        </p:nvCxnSpPr>
        <p:spPr>
          <a:xfrm>
            <a:off x="1790700" y="2667000"/>
            <a:ext cx="3067050" cy="457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574930" y="2479408"/>
            <a:ext cx="571500" cy="381000"/>
          </a:xfrm>
          <a:prstGeom prst="rect">
            <a:avLst/>
          </a:prstGeom>
          <a:noFill/>
        </p:spPr>
        <p:txBody>
          <a:bodyPr wrap="square" rtlCol="0">
            <a:spAutoFit/>
          </a:bodyPr>
          <a:lstStyle/>
          <a:p>
            <a:r>
              <a:rPr lang="en-US" dirty="0" smtClean="0"/>
              <a:t>210</a:t>
            </a:r>
            <a:endParaRPr lang="en-US" dirty="0"/>
          </a:p>
        </p:txBody>
      </p:sp>
      <p:sp>
        <p:nvSpPr>
          <p:cNvPr id="56" name="TextBox 55"/>
          <p:cNvSpPr txBox="1"/>
          <p:nvPr/>
        </p:nvSpPr>
        <p:spPr>
          <a:xfrm>
            <a:off x="4613031" y="952500"/>
            <a:ext cx="571500" cy="381000"/>
          </a:xfrm>
          <a:prstGeom prst="rect">
            <a:avLst/>
          </a:prstGeom>
          <a:noFill/>
        </p:spPr>
        <p:txBody>
          <a:bodyPr wrap="square" rtlCol="0">
            <a:spAutoFit/>
          </a:bodyPr>
          <a:lstStyle/>
          <a:p>
            <a:r>
              <a:rPr lang="en-US" dirty="0" smtClean="0"/>
              <a:t>230</a:t>
            </a:r>
            <a:endParaRPr lang="en-US" dirty="0"/>
          </a:p>
        </p:txBody>
      </p:sp>
      <p:sp>
        <p:nvSpPr>
          <p:cNvPr id="22" name="Oval 21"/>
          <p:cNvSpPr/>
          <p:nvPr/>
        </p:nvSpPr>
        <p:spPr>
          <a:xfrm>
            <a:off x="3390900" y="798731"/>
            <a:ext cx="2933700" cy="232547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38" name="Group 4137"/>
          <p:cNvGrpSpPr/>
          <p:nvPr/>
        </p:nvGrpSpPr>
        <p:grpSpPr>
          <a:xfrm>
            <a:off x="4958867" y="2294792"/>
            <a:ext cx="2203933" cy="1732140"/>
            <a:chOff x="4958867" y="2294792"/>
            <a:chExt cx="2203933" cy="1732140"/>
          </a:xfrm>
        </p:grpSpPr>
        <p:cxnSp>
          <p:nvCxnSpPr>
            <p:cNvPr id="4134" name="Straight Arrow Connector 4133"/>
            <p:cNvCxnSpPr/>
            <p:nvPr/>
          </p:nvCxnSpPr>
          <p:spPr>
            <a:xfrm flipH="1" flipV="1">
              <a:off x="4958867" y="2294792"/>
              <a:ext cx="1594334" cy="13628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37" name="TextBox 4136"/>
            <p:cNvSpPr txBox="1"/>
            <p:nvPr/>
          </p:nvSpPr>
          <p:spPr>
            <a:xfrm>
              <a:off x="5943600" y="3657600"/>
              <a:ext cx="1219200" cy="369332"/>
            </a:xfrm>
            <a:prstGeom prst="rect">
              <a:avLst/>
            </a:prstGeom>
            <a:noFill/>
          </p:spPr>
          <p:txBody>
            <a:bodyPr wrap="square" rtlCol="0">
              <a:spAutoFit/>
            </a:bodyPr>
            <a:lstStyle/>
            <a:p>
              <a:pPr algn="ctr"/>
              <a:r>
                <a:rPr lang="en-US" dirty="0" smtClean="0"/>
                <a:t>Meniscus</a:t>
              </a:r>
              <a:endParaRPr lang="en-US" dirty="0"/>
            </a:p>
          </p:txBody>
        </p:sp>
      </p:grpSp>
      <p:grpSp>
        <p:nvGrpSpPr>
          <p:cNvPr id="4142" name="Group 4141"/>
          <p:cNvGrpSpPr/>
          <p:nvPr/>
        </p:nvGrpSpPr>
        <p:grpSpPr>
          <a:xfrm>
            <a:off x="3572607" y="4572000"/>
            <a:ext cx="1326174" cy="1579098"/>
            <a:chOff x="3572607" y="4572000"/>
            <a:chExt cx="1326174" cy="1579098"/>
          </a:xfrm>
        </p:grpSpPr>
        <p:sp>
          <p:nvSpPr>
            <p:cNvPr id="4139" name="TextBox 4138"/>
            <p:cNvSpPr txBox="1"/>
            <p:nvPr/>
          </p:nvSpPr>
          <p:spPr>
            <a:xfrm>
              <a:off x="3657600" y="4572000"/>
              <a:ext cx="1241181" cy="646331"/>
            </a:xfrm>
            <a:prstGeom prst="rect">
              <a:avLst/>
            </a:prstGeom>
            <a:noFill/>
          </p:spPr>
          <p:txBody>
            <a:bodyPr wrap="square" rtlCol="0">
              <a:spAutoFit/>
            </a:bodyPr>
            <a:lstStyle/>
            <a:p>
              <a:r>
                <a:rPr lang="en-US" sz="3600" dirty="0" smtClean="0"/>
                <a:t>217</a:t>
              </a:r>
              <a:endParaRPr lang="en-US" sz="3600" dirty="0"/>
            </a:p>
          </p:txBody>
        </p:sp>
        <p:sp>
          <p:nvSpPr>
            <p:cNvPr id="4140" name="Right Brace 4139"/>
            <p:cNvSpPr/>
            <p:nvPr/>
          </p:nvSpPr>
          <p:spPr>
            <a:xfrm rot="5400000">
              <a:off x="3889132" y="4985815"/>
              <a:ext cx="381000" cy="65690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1" name="TextBox 4140"/>
            <p:cNvSpPr txBox="1"/>
            <p:nvPr/>
          </p:nvSpPr>
          <p:spPr>
            <a:xfrm>
              <a:off x="3572607" y="5504767"/>
              <a:ext cx="1084385" cy="646331"/>
            </a:xfrm>
            <a:prstGeom prst="rect">
              <a:avLst/>
            </a:prstGeom>
            <a:noFill/>
          </p:spPr>
          <p:txBody>
            <a:bodyPr wrap="square" rtlCol="0">
              <a:spAutoFit/>
            </a:bodyPr>
            <a:lstStyle/>
            <a:p>
              <a:pPr algn="ctr"/>
              <a:r>
                <a:rPr lang="en-US" dirty="0" smtClean="0"/>
                <a:t>Certain</a:t>
              </a:r>
            </a:p>
            <a:p>
              <a:pPr algn="ctr"/>
              <a:r>
                <a:rPr lang="en-US" dirty="0" smtClean="0"/>
                <a:t>Values</a:t>
              </a:r>
              <a:endParaRPr lang="en-US" dirty="0"/>
            </a:p>
          </p:txBody>
        </p:sp>
      </p:grpSp>
      <p:grpSp>
        <p:nvGrpSpPr>
          <p:cNvPr id="4144" name="Group 4143"/>
          <p:cNvGrpSpPr/>
          <p:nvPr/>
        </p:nvGrpSpPr>
        <p:grpSpPr>
          <a:xfrm>
            <a:off x="4343405" y="4571999"/>
            <a:ext cx="1588476" cy="1523412"/>
            <a:chOff x="4492869" y="4571999"/>
            <a:chExt cx="1588476" cy="1523412"/>
          </a:xfrm>
        </p:grpSpPr>
        <p:sp>
          <p:nvSpPr>
            <p:cNvPr id="4143" name="TextBox 4142"/>
            <p:cNvSpPr txBox="1"/>
            <p:nvPr/>
          </p:nvSpPr>
          <p:spPr>
            <a:xfrm>
              <a:off x="4492869" y="4571999"/>
              <a:ext cx="615462" cy="646331"/>
            </a:xfrm>
            <a:prstGeom prst="rect">
              <a:avLst/>
            </a:prstGeom>
            <a:noFill/>
          </p:spPr>
          <p:txBody>
            <a:bodyPr wrap="square" rtlCol="0">
              <a:spAutoFit/>
            </a:bodyPr>
            <a:lstStyle/>
            <a:p>
              <a:r>
                <a:rPr lang="en-US" sz="3600" dirty="0" smtClean="0"/>
                <a:t>.9</a:t>
              </a:r>
              <a:endParaRPr lang="en-US" sz="3600" dirty="0"/>
            </a:p>
          </p:txBody>
        </p:sp>
        <p:cxnSp>
          <p:nvCxnSpPr>
            <p:cNvPr id="112" name="Straight Arrow Connector 111"/>
            <p:cNvCxnSpPr/>
            <p:nvPr/>
          </p:nvCxnSpPr>
          <p:spPr>
            <a:xfrm flipH="1" flipV="1">
              <a:off x="4800600" y="5132559"/>
              <a:ext cx="213946"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4680438" y="5449080"/>
              <a:ext cx="1400907" cy="646331"/>
            </a:xfrm>
            <a:prstGeom prst="rect">
              <a:avLst/>
            </a:prstGeom>
            <a:noFill/>
          </p:spPr>
          <p:txBody>
            <a:bodyPr wrap="square" rtlCol="0">
              <a:spAutoFit/>
            </a:bodyPr>
            <a:lstStyle/>
            <a:p>
              <a:pPr algn="ctr"/>
              <a:r>
                <a:rPr lang="en-US" dirty="0" smtClean="0"/>
                <a:t>Estimated </a:t>
              </a:r>
            </a:p>
            <a:p>
              <a:pPr algn="ctr"/>
              <a:r>
                <a:rPr lang="en-US" dirty="0" smtClean="0"/>
                <a:t>Value</a:t>
              </a:r>
              <a:endParaRPr lang="en-US" dirty="0"/>
            </a:p>
          </p:txBody>
        </p:sp>
      </p:grpSp>
      <p:sp>
        <p:nvSpPr>
          <p:cNvPr id="4145" name="TextBox 4144"/>
          <p:cNvSpPr txBox="1"/>
          <p:nvPr/>
        </p:nvSpPr>
        <p:spPr>
          <a:xfrm>
            <a:off x="4740519" y="4571998"/>
            <a:ext cx="842597" cy="646331"/>
          </a:xfrm>
          <a:prstGeom prst="rect">
            <a:avLst/>
          </a:prstGeom>
          <a:noFill/>
        </p:spPr>
        <p:txBody>
          <a:bodyPr wrap="square" rtlCol="0">
            <a:spAutoFit/>
          </a:bodyPr>
          <a:lstStyle/>
          <a:p>
            <a:r>
              <a:rPr lang="en-US" sz="3600" dirty="0" smtClean="0"/>
              <a:t>mL</a:t>
            </a:r>
            <a:endParaRPr lang="en-US" sz="3600" dirty="0"/>
          </a:p>
        </p:txBody>
      </p:sp>
      <p:cxnSp>
        <p:nvCxnSpPr>
          <p:cNvPr id="5" name="Straight Connector 4"/>
          <p:cNvCxnSpPr/>
          <p:nvPr/>
        </p:nvCxnSpPr>
        <p:spPr>
          <a:xfrm flipH="1" flipV="1">
            <a:off x="3438744" y="2218592"/>
            <a:ext cx="2841819" cy="2637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32"/>
                                        </p:tgtEl>
                                        <p:attrNameLst>
                                          <p:attrName>style.visibility</p:attrName>
                                        </p:attrNameLst>
                                      </p:cBhvr>
                                      <p:to>
                                        <p:strVal val="visible"/>
                                      </p:to>
                                    </p:set>
                                    <p:animEffect transition="in" filter="fade">
                                      <p:cBhvr>
                                        <p:cTn id="7" dur="500"/>
                                        <p:tgtEl>
                                          <p:spTgt spid="41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fade">
                                      <p:cBhvr>
                                        <p:cTn id="10" dur="500"/>
                                        <p:tgtEl>
                                          <p:spTgt spid="410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10" presetClass="entr" presetSubtype="0"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138"/>
                                        </p:tgtEl>
                                        <p:attrNameLst>
                                          <p:attrName>style.visibility</p:attrName>
                                        </p:attrNameLst>
                                      </p:cBhvr>
                                      <p:to>
                                        <p:strVal val="visible"/>
                                      </p:to>
                                    </p:set>
                                    <p:animEffect transition="in" filter="fade">
                                      <p:cBhvr>
                                        <p:cTn id="81" dur="500"/>
                                        <p:tgtEl>
                                          <p:spTgt spid="413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142"/>
                                        </p:tgtEl>
                                        <p:attrNameLst>
                                          <p:attrName>style.visibility</p:attrName>
                                        </p:attrNameLst>
                                      </p:cBhvr>
                                      <p:to>
                                        <p:strVal val="visible"/>
                                      </p:to>
                                    </p:set>
                                    <p:animEffect transition="in" filter="fade">
                                      <p:cBhvr>
                                        <p:cTn id="86" dur="500"/>
                                        <p:tgtEl>
                                          <p:spTgt spid="414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144"/>
                                        </p:tgtEl>
                                        <p:attrNameLst>
                                          <p:attrName>style.visibility</p:attrName>
                                        </p:attrNameLst>
                                      </p:cBhvr>
                                      <p:to>
                                        <p:strVal val="visible"/>
                                      </p:to>
                                    </p:set>
                                    <p:animEffect transition="in" filter="fade">
                                      <p:cBhvr>
                                        <p:cTn id="91" dur="500"/>
                                        <p:tgtEl>
                                          <p:spTgt spid="414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145"/>
                                        </p:tgtEl>
                                        <p:attrNameLst>
                                          <p:attrName>style.visibility</p:attrName>
                                        </p:attrNameLst>
                                      </p:cBhvr>
                                      <p:to>
                                        <p:strVal val="visible"/>
                                      </p:to>
                                    </p:set>
                                    <p:animEffect transition="in" filter="fade">
                                      <p:cBhvr>
                                        <p:cTn id="96" dur="500"/>
                                        <p:tgtEl>
                                          <p:spTgt spid="4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2" grpId="0" animBg="1"/>
      <p:bldP spid="4103" grpId="0" animBg="1"/>
      <p:bldP spid="42" grpId="0" animBg="1"/>
      <p:bldP spid="51" grpId="0"/>
      <p:bldP spid="56" grpId="0"/>
      <p:bldP spid="22" grpId="0" animBg="1"/>
      <p:bldP spid="4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8983"/>
            <a:ext cx="7772400" cy="1470025"/>
          </a:xfrm>
        </p:spPr>
        <p:txBody>
          <a:bodyPr/>
          <a:lstStyle/>
          <a:p>
            <a:r>
              <a:rPr lang="en-US" dirty="0" smtClean="0"/>
              <a:t>Rule 3</a:t>
            </a:r>
            <a:endParaRPr lang="en-US" dirty="0"/>
          </a:p>
        </p:txBody>
      </p:sp>
      <p:sp>
        <p:nvSpPr>
          <p:cNvPr id="3" name="Subtitle 2"/>
          <p:cNvSpPr>
            <a:spLocks noGrp="1"/>
          </p:cNvSpPr>
          <p:nvPr>
            <p:ph type="subTitle" idx="1"/>
          </p:nvPr>
        </p:nvSpPr>
        <p:spPr>
          <a:xfrm>
            <a:off x="1371600" y="2839453"/>
            <a:ext cx="6400800" cy="1752600"/>
          </a:xfrm>
        </p:spPr>
        <p:txBody>
          <a:bodyPr/>
          <a:lstStyle/>
          <a:p>
            <a:r>
              <a:rPr lang="en-US" dirty="0" smtClean="0">
                <a:solidFill>
                  <a:schemeClr val="tx1"/>
                </a:solidFill>
              </a:rPr>
              <a:t>When making calculations with measurements your result cannot be more precise than the measurement!</a:t>
            </a:r>
            <a:endParaRPr lang="en-US" dirty="0">
              <a:solidFill>
                <a:schemeClr val="tx1"/>
              </a:solidFill>
            </a:endParaRPr>
          </a:p>
        </p:txBody>
      </p:sp>
    </p:spTree>
    <p:extLst>
      <p:ext uri="{BB962C8B-B14F-4D97-AF65-F5344CB8AC3E}">
        <p14:creationId xmlns:p14="http://schemas.microsoft.com/office/powerpoint/2010/main" val="3521024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214" y="200123"/>
            <a:ext cx="5796647" cy="461665"/>
          </a:xfrm>
          <a:prstGeom prst="rect">
            <a:avLst/>
          </a:prstGeom>
          <a:noFill/>
        </p:spPr>
        <p:txBody>
          <a:bodyPr wrap="square" rtlCol="0">
            <a:spAutoFit/>
          </a:bodyPr>
          <a:lstStyle/>
          <a:p>
            <a:pPr algn="ctr"/>
            <a:r>
              <a:rPr lang="en-US" sz="2400" dirty="0" smtClean="0"/>
              <a:t>Using measurements in calculations </a:t>
            </a:r>
            <a:endParaRPr lang="en-US" sz="2400" dirty="0"/>
          </a:p>
        </p:txBody>
      </p:sp>
      <p:sp>
        <p:nvSpPr>
          <p:cNvPr id="4" name="TextBox 3"/>
          <p:cNvSpPr txBox="1"/>
          <p:nvPr/>
        </p:nvSpPr>
        <p:spPr>
          <a:xfrm>
            <a:off x="5383559" y="4970214"/>
            <a:ext cx="2315309" cy="646331"/>
          </a:xfrm>
          <a:prstGeom prst="rect">
            <a:avLst/>
          </a:prstGeom>
          <a:noFill/>
        </p:spPr>
        <p:txBody>
          <a:bodyPr wrap="square" rtlCol="0">
            <a:spAutoFit/>
          </a:bodyPr>
          <a:lstStyle/>
          <a:p>
            <a:r>
              <a:rPr lang="en-US" sz="3600" dirty="0" smtClean="0"/>
              <a:t>Width = 1</a:t>
            </a:r>
            <a:endParaRPr lang="en-US" sz="3600" dirty="0"/>
          </a:p>
        </p:txBody>
      </p:sp>
      <p:sp>
        <p:nvSpPr>
          <p:cNvPr id="5" name="TextBox 4"/>
          <p:cNvSpPr txBox="1"/>
          <p:nvPr/>
        </p:nvSpPr>
        <p:spPr>
          <a:xfrm>
            <a:off x="7203568" y="4970215"/>
            <a:ext cx="685800" cy="646331"/>
          </a:xfrm>
          <a:prstGeom prst="rect">
            <a:avLst/>
          </a:prstGeom>
          <a:noFill/>
        </p:spPr>
        <p:txBody>
          <a:bodyPr wrap="square" rtlCol="0">
            <a:spAutoFit/>
          </a:bodyPr>
          <a:lstStyle/>
          <a:p>
            <a:r>
              <a:rPr lang="en-US" sz="3600" dirty="0" smtClean="0"/>
              <a:t>.2</a:t>
            </a:r>
            <a:endParaRPr lang="en-US" sz="3600" dirty="0"/>
          </a:p>
        </p:txBody>
      </p:sp>
      <p:sp>
        <p:nvSpPr>
          <p:cNvPr id="6" name="TextBox 5"/>
          <p:cNvSpPr txBox="1"/>
          <p:nvPr/>
        </p:nvSpPr>
        <p:spPr>
          <a:xfrm>
            <a:off x="7584568" y="4970217"/>
            <a:ext cx="846991" cy="646331"/>
          </a:xfrm>
          <a:prstGeom prst="rect">
            <a:avLst/>
          </a:prstGeom>
          <a:noFill/>
        </p:spPr>
        <p:txBody>
          <a:bodyPr wrap="square" rtlCol="0">
            <a:spAutoFit/>
          </a:bodyPr>
          <a:lstStyle/>
          <a:p>
            <a:r>
              <a:rPr lang="en-US" sz="3600" dirty="0" smtClean="0"/>
              <a:t>cm</a:t>
            </a:r>
            <a:endParaRPr lang="en-US" sz="3600" dirty="0"/>
          </a:p>
        </p:txBody>
      </p:sp>
      <p:cxnSp>
        <p:nvCxnSpPr>
          <p:cNvPr id="7" name="Straight Arrow Connector 6"/>
          <p:cNvCxnSpPr/>
          <p:nvPr/>
        </p:nvCxnSpPr>
        <p:spPr>
          <a:xfrm flipV="1">
            <a:off x="6787399" y="5488963"/>
            <a:ext cx="228600"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7484922" y="5497755"/>
            <a:ext cx="213946"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53999" y="5811347"/>
            <a:ext cx="1066800" cy="646331"/>
          </a:xfrm>
          <a:prstGeom prst="rect">
            <a:avLst/>
          </a:prstGeom>
          <a:noFill/>
        </p:spPr>
        <p:txBody>
          <a:bodyPr wrap="square" rtlCol="0">
            <a:spAutoFit/>
          </a:bodyPr>
          <a:lstStyle/>
          <a:p>
            <a:pPr algn="ctr"/>
            <a:r>
              <a:rPr lang="en-US" dirty="0" smtClean="0"/>
              <a:t>Certain </a:t>
            </a:r>
            <a:endParaRPr lang="en-US" dirty="0"/>
          </a:p>
          <a:p>
            <a:pPr algn="ctr"/>
            <a:r>
              <a:rPr lang="en-US" dirty="0" smtClean="0"/>
              <a:t>digit</a:t>
            </a:r>
          </a:p>
        </p:txBody>
      </p:sp>
      <p:sp>
        <p:nvSpPr>
          <p:cNvPr id="10" name="TextBox 9"/>
          <p:cNvSpPr txBox="1"/>
          <p:nvPr/>
        </p:nvSpPr>
        <p:spPr>
          <a:xfrm>
            <a:off x="7364760" y="5814276"/>
            <a:ext cx="1400907" cy="646331"/>
          </a:xfrm>
          <a:prstGeom prst="rect">
            <a:avLst/>
          </a:prstGeom>
          <a:noFill/>
        </p:spPr>
        <p:txBody>
          <a:bodyPr wrap="square" rtlCol="0">
            <a:spAutoFit/>
          </a:bodyPr>
          <a:lstStyle/>
          <a:p>
            <a:pPr algn="ctr"/>
            <a:r>
              <a:rPr lang="en-US" dirty="0" smtClean="0"/>
              <a:t>Estimated </a:t>
            </a:r>
          </a:p>
          <a:p>
            <a:pPr algn="ctr"/>
            <a:r>
              <a:rPr lang="en-US" dirty="0" smtClean="0"/>
              <a:t>digit</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29" y="665018"/>
            <a:ext cx="3225800" cy="136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86" y="2069922"/>
            <a:ext cx="6621463"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673816" y="4949704"/>
            <a:ext cx="3534508" cy="1490392"/>
            <a:chOff x="1342291" y="5181598"/>
            <a:chExt cx="3534508" cy="1490392"/>
          </a:xfrm>
        </p:grpSpPr>
        <p:sp>
          <p:nvSpPr>
            <p:cNvPr id="24" name="TextBox 23"/>
            <p:cNvSpPr txBox="1"/>
            <p:nvPr/>
          </p:nvSpPr>
          <p:spPr>
            <a:xfrm>
              <a:off x="1342291" y="5181600"/>
              <a:ext cx="2315309" cy="646331"/>
            </a:xfrm>
            <a:prstGeom prst="rect">
              <a:avLst/>
            </a:prstGeom>
            <a:noFill/>
          </p:spPr>
          <p:txBody>
            <a:bodyPr wrap="square" rtlCol="0">
              <a:spAutoFit/>
            </a:bodyPr>
            <a:lstStyle/>
            <a:p>
              <a:r>
                <a:rPr lang="en-US" sz="3600" dirty="0" smtClean="0"/>
                <a:t>Length = 3</a:t>
              </a:r>
              <a:endParaRPr lang="en-US" sz="3600" dirty="0"/>
            </a:p>
          </p:txBody>
        </p:sp>
        <p:sp>
          <p:nvSpPr>
            <p:cNvPr id="25" name="TextBox 24"/>
            <p:cNvSpPr txBox="1"/>
            <p:nvPr/>
          </p:nvSpPr>
          <p:spPr>
            <a:xfrm>
              <a:off x="3314700" y="5181598"/>
              <a:ext cx="685800" cy="646331"/>
            </a:xfrm>
            <a:prstGeom prst="rect">
              <a:avLst/>
            </a:prstGeom>
            <a:noFill/>
          </p:spPr>
          <p:txBody>
            <a:bodyPr wrap="square" rtlCol="0">
              <a:spAutoFit/>
            </a:bodyPr>
            <a:lstStyle/>
            <a:p>
              <a:r>
                <a:rPr lang="en-US" sz="3600" dirty="0" smtClean="0"/>
                <a:t>.3</a:t>
              </a:r>
              <a:endParaRPr lang="en-US" sz="3600" dirty="0"/>
            </a:p>
          </p:txBody>
        </p:sp>
        <p:sp>
          <p:nvSpPr>
            <p:cNvPr id="26" name="TextBox 25"/>
            <p:cNvSpPr txBox="1"/>
            <p:nvPr/>
          </p:nvSpPr>
          <p:spPr>
            <a:xfrm>
              <a:off x="3695700" y="5181600"/>
              <a:ext cx="846991" cy="646331"/>
            </a:xfrm>
            <a:prstGeom prst="rect">
              <a:avLst/>
            </a:prstGeom>
            <a:noFill/>
          </p:spPr>
          <p:txBody>
            <a:bodyPr wrap="square" rtlCol="0">
              <a:spAutoFit/>
            </a:bodyPr>
            <a:lstStyle/>
            <a:p>
              <a:r>
                <a:rPr lang="en-US" sz="3600" dirty="0" smtClean="0"/>
                <a:t>cm</a:t>
              </a:r>
              <a:endParaRPr lang="en-US" sz="3600" dirty="0"/>
            </a:p>
          </p:txBody>
        </p:sp>
        <p:cxnSp>
          <p:nvCxnSpPr>
            <p:cNvPr id="27" name="Straight Arrow Connector 26"/>
            <p:cNvCxnSpPr/>
            <p:nvPr/>
          </p:nvCxnSpPr>
          <p:spPr>
            <a:xfrm flipV="1">
              <a:off x="2898531" y="5700346"/>
              <a:ext cx="228600"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3596054" y="5709138"/>
              <a:ext cx="213946"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65131" y="6022730"/>
              <a:ext cx="1066800" cy="646331"/>
            </a:xfrm>
            <a:prstGeom prst="rect">
              <a:avLst/>
            </a:prstGeom>
            <a:noFill/>
          </p:spPr>
          <p:txBody>
            <a:bodyPr wrap="square" rtlCol="0">
              <a:spAutoFit/>
            </a:bodyPr>
            <a:lstStyle/>
            <a:p>
              <a:pPr algn="ctr"/>
              <a:r>
                <a:rPr lang="en-US" dirty="0" smtClean="0"/>
                <a:t>Certain </a:t>
              </a:r>
            </a:p>
            <a:p>
              <a:pPr algn="ctr"/>
              <a:r>
                <a:rPr lang="en-US" dirty="0" smtClean="0"/>
                <a:t>digit</a:t>
              </a:r>
              <a:endParaRPr lang="en-US" dirty="0"/>
            </a:p>
          </p:txBody>
        </p:sp>
        <p:sp>
          <p:nvSpPr>
            <p:cNvPr id="30" name="TextBox 29"/>
            <p:cNvSpPr txBox="1"/>
            <p:nvPr/>
          </p:nvSpPr>
          <p:spPr>
            <a:xfrm>
              <a:off x="3475892" y="6025659"/>
              <a:ext cx="1400907" cy="646331"/>
            </a:xfrm>
            <a:prstGeom prst="rect">
              <a:avLst/>
            </a:prstGeom>
            <a:noFill/>
          </p:spPr>
          <p:txBody>
            <a:bodyPr wrap="square" rtlCol="0">
              <a:spAutoFit/>
            </a:bodyPr>
            <a:lstStyle/>
            <a:p>
              <a:pPr algn="ctr"/>
              <a:r>
                <a:rPr lang="en-US" dirty="0" smtClean="0"/>
                <a:t>Estimated </a:t>
              </a:r>
            </a:p>
            <a:p>
              <a:pPr algn="ctr"/>
              <a:r>
                <a:rPr lang="en-US" dirty="0" smtClean="0"/>
                <a:t>digit</a:t>
              </a:r>
              <a:endParaRPr lang="en-US" dirty="0"/>
            </a:p>
          </p:txBody>
        </p:sp>
      </p:grpSp>
    </p:spTree>
    <p:extLst>
      <p:ext uri="{BB962C8B-B14F-4D97-AF65-F5344CB8AC3E}">
        <p14:creationId xmlns:p14="http://schemas.microsoft.com/office/powerpoint/2010/main" val="1424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44444E-6 3.23849E-6 L 0.00277 0.19824 " pathEditMode="relative" rAng="0" ptsTypes="AA">
                                      <p:cBhvr>
                                        <p:cTn id="11" dur="2000" fill="hold"/>
                                        <p:tgtEl>
                                          <p:spTgt spid="1028"/>
                                        </p:tgtEl>
                                        <p:attrNameLst>
                                          <p:attrName>ppt_x</p:attrName>
                                          <p:attrName>ppt_y</p:attrName>
                                        </p:attrNameLst>
                                      </p:cBhvr>
                                      <p:rCtr x="139" y="9901"/>
                                    </p:animMotion>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5400000">
                                      <p:cBhvr>
                                        <p:cTn id="15" dur="2000" fill="hold"/>
                                        <p:tgtEl>
                                          <p:spTgt spid="102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7.40741E-7 L -0.1309 0.06273 " pathEditMode="relative" rAng="0" ptsTypes="AA">
                                      <p:cBhvr>
                                        <p:cTn id="19" dur="2000" fill="hold"/>
                                        <p:tgtEl>
                                          <p:spTgt spid="1027"/>
                                        </p:tgtEl>
                                        <p:attrNameLst>
                                          <p:attrName>ppt_x</p:attrName>
                                          <p:attrName>ppt_y</p:attrName>
                                        </p:attrNameLst>
                                      </p:cBhvr>
                                      <p:rCtr x="-6545" y="3125"/>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65378" y="3071143"/>
            <a:ext cx="4431323" cy="400110"/>
          </a:xfrm>
          <a:prstGeom prst="rect">
            <a:avLst/>
          </a:prstGeom>
          <a:noFill/>
        </p:spPr>
        <p:txBody>
          <a:bodyPr wrap="square" rtlCol="0">
            <a:spAutoFit/>
          </a:bodyPr>
          <a:lstStyle/>
          <a:p>
            <a:r>
              <a:rPr lang="en-US" sz="2000" dirty="0" smtClean="0"/>
              <a:t>There are 2 digits in each measurement.</a:t>
            </a:r>
            <a:endParaRPr lang="en-US" sz="2000" dirty="0"/>
          </a:p>
        </p:txBody>
      </p:sp>
      <p:sp>
        <p:nvSpPr>
          <p:cNvPr id="5" name="TextBox 4"/>
          <p:cNvSpPr txBox="1"/>
          <p:nvPr/>
        </p:nvSpPr>
        <p:spPr>
          <a:xfrm>
            <a:off x="4411538" y="1416553"/>
            <a:ext cx="4339005" cy="923330"/>
          </a:xfrm>
          <a:prstGeom prst="rect">
            <a:avLst/>
          </a:prstGeom>
          <a:noFill/>
          <a:ln w="6350">
            <a:solidFill>
              <a:schemeClr val="tx1"/>
            </a:solidFill>
          </a:ln>
        </p:spPr>
        <p:txBody>
          <a:bodyPr wrap="square" rtlCol="0">
            <a:spAutoFit/>
          </a:bodyPr>
          <a:lstStyle/>
          <a:p>
            <a:r>
              <a:rPr lang="en-US" dirty="0"/>
              <a:t> </a:t>
            </a:r>
            <a:r>
              <a:rPr lang="en-US" dirty="0" smtClean="0"/>
              <a:t>       Area 	= (length) </a:t>
            </a:r>
            <a:r>
              <a:rPr lang="en-US" dirty="0"/>
              <a:t>(</a:t>
            </a:r>
            <a:r>
              <a:rPr lang="en-US" dirty="0" smtClean="0"/>
              <a:t>width) </a:t>
            </a:r>
          </a:p>
          <a:p>
            <a:r>
              <a:rPr lang="en-US" dirty="0"/>
              <a:t> </a:t>
            </a:r>
            <a:r>
              <a:rPr lang="en-US" dirty="0" smtClean="0"/>
              <a:t>        	= (3.3 cm)(1.2 cm)</a:t>
            </a:r>
          </a:p>
          <a:p>
            <a:r>
              <a:rPr lang="en-US" dirty="0"/>
              <a:t>	</a:t>
            </a:r>
            <a:r>
              <a:rPr lang="en-US" dirty="0" smtClean="0"/>
              <a:t>= 3.96 cm</a:t>
            </a:r>
            <a:r>
              <a:rPr lang="en-US" baseline="30000" dirty="0"/>
              <a:t>2</a:t>
            </a:r>
          </a:p>
        </p:txBody>
      </p:sp>
      <p:sp>
        <p:nvSpPr>
          <p:cNvPr id="6" name="TextBox 5"/>
          <p:cNvSpPr txBox="1"/>
          <p:nvPr/>
        </p:nvSpPr>
        <p:spPr>
          <a:xfrm>
            <a:off x="4598376" y="4655965"/>
            <a:ext cx="3965331" cy="1107996"/>
          </a:xfrm>
          <a:prstGeom prst="rect">
            <a:avLst/>
          </a:prstGeom>
          <a:noFill/>
          <a:ln>
            <a:solidFill>
              <a:schemeClr val="tx1"/>
            </a:solidFill>
          </a:ln>
        </p:spPr>
        <p:txBody>
          <a:bodyPr wrap="square" rtlCol="0">
            <a:spAutoFit/>
          </a:bodyPr>
          <a:lstStyle/>
          <a:p>
            <a:r>
              <a:rPr lang="en-US" dirty="0" smtClean="0"/>
              <a:t>Final answer in proper number of digits:</a:t>
            </a:r>
            <a:endParaRPr lang="en-US" dirty="0"/>
          </a:p>
          <a:p>
            <a:pPr algn="ctr"/>
            <a:r>
              <a:rPr lang="en-US" sz="4800" dirty="0" smtClean="0"/>
              <a:t>4.0 cm</a:t>
            </a:r>
            <a:r>
              <a:rPr lang="en-US" sz="4800" baseline="30000" dirty="0"/>
              <a:t>2</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885" y="1103439"/>
            <a:ext cx="3225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28" y="2964403"/>
            <a:ext cx="3719513"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27" y="4925761"/>
            <a:ext cx="356711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V="1">
            <a:off x="709885" y="1460938"/>
            <a:ext cx="509315" cy="464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650560" y="1460938"/>
            <a:ext cx="1108842" cy="982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068125" y="1460938"/>
            <a:ext cx="1085415" cy="1000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410154" y="1460938"/>
            <a:ext cx="1110812" cy="982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759402" y="1613338"/>
            <a:ext cx="903453" cy="837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153540" y="1986454"/>
            <a:ext cx="509315" cy="464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09884" y="1460938"/>
            <a:ext cx="940676" cy="8345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88561" y="1460938"/>
            <a:ext cx="1087384" cy="1000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272187" y="1460938"/>
            <a:ext cx="1050596" cy="9648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7585</TotalTime>
  <Words>829</Words>
  <Application>Microsoft Office PowerPoint</Application>
  <PresentationFormat>On-screen Show (4:3)</PresentationFormat>
  <Paragraphs>94</Paragraphs>
  <Slides>10</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Rulers Rules</vt:lpstr>
      <vt:lpstr>Rule #1</vt:lpstr>
      <vt:lpstr>PowerPoint Presentation</vt:lpstr>
      <vt:lpstr>Rule #2</vt:lpstr>
      <vt:lpstr>PowerPoint Presentation</vt:lpstr>
      <vt:lpstr>PowerPoint Presentation</vt:lpstr>
      <vt:lpstr>Rule 3</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Carpenter</dc:creator>
  <cp:lastModifiedBy>Carpenter, Charles</cp:lastModifiedBy>
  <cp:revision>59</cp:revision>
  <dcterms:created xsi:type="dcterms:W3CDTF">2014-12-09T20:08:07Z</dcterms:created>
  <dcterms:modified xsi:type="dcterms:W3CDTF">2017-08-18T15:54:51Z</dcterms:modified>
</cp:coreProperties>
</file>